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notesMasterIdLst>
    <p:notesMasterId r:id="rId6"/>
  </p:notesMasterIdLst>
  <p:sldSz cx="14630400" cy="8229600"/>
  <p:notesSz cx="8229600" cy="14630400"/>
  <p:embeddedFontLst>
    <p:embeddedFont>
      <p:font typeface="Source Serif 4 Semi Bold"/>
      <p:regular r:id="rId11"/>
    </p:embeddedFont>
    <p:embeddedFont>
      <p:font typeface="Source Serif 4 Semi Bold"/>
      <p:regular r:id="rId12"/>
    </p:embeddedFont>
    <p:embeddedFont>
      <p:font typeface="Source Serif 4 Semi Bold"/>
      <p:regular r:id="rId13"/>
    </p:embeddedFont>
    <p:embeddedFont>
      <p:font typeface="Source Serif 4 Semi Bold"/>
      <p:regular r:id="rId14"/>
    </p:embeddedFont>
    <p:embeddedFont>
      <p:font typeface="Source Sans 3"/>
      <p:regular r:id="rId15"/>
    </p:embeddedFont>
    <p:embeddedFont>
      <p:font typeface="Source Sans 3"/>
      <p:regular r:id="rId16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font" Target="fonts/font1.fntdata"/><Relationship Id="rId12" Type="http://schemas.openxmlformats.org/officeDocument/2006/relationships/font" Target="fonts/font2.fntdata"/><Relationship Id="rId13" Type="http://schemas.openxmlformats.org/officeDocument/2006/relationships/font" Target="fonts/font3.fntdata"/><Relationship Id="rId14" Type="http://schemas.openxmlformats.org/officeDocument/2006/relationships/font" Target="fonts/font4.fntdata"/><Relationship Id="rId15" Type="http://schemas.openxmlformats.org/officeDocument/2006/relationships/font" Target="fonts/font5.fntdata"/><Relationship Id="rId16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3008709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来期活動計画書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071699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サービス品質とお客様満足度の向上、企業の持続的成長を目指します。接客の質、多様化する葬儀ニーズへの対応、職員へのケアと育成、お客様の声を活かした改善に重点を置きます。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3200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64977" y="3333036"/>
            <a:ext cx="961430" cy="410766"/>
          </a:xfrm>
          <a:prstGeom prst="roundRect">
            <a:avLst>
              <a:gd name="adj" fmla="val 17878"/>
            </a:avLst>
          </a:prstGeom>
          <a:solidFill>
            <a:srgbClr val="F0D4F7"/>
          </a:solidFill>
          <a:ln/>
        </p:spPr>
      </p:sp>
      <p:sp>
        <p:nvSpPr>
          <p:cNvPr id="4" name="Text 1"/>
          <p:cNvSpPr/>
          <p:nvPr/>
        </p:nvSpPr>
        <p:spPr>
          <a:xfrm>
            <a:off x="896064" y="3398520"/>
            <a:ext cx="699254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基本姿勢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764977" y="3831193"/>
            <a:ext cx="5142667" cy="642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接客の基本姿勢</a:t>
            </a:r>
            <a:endParaRPr lang="en-US" sz="4000" dirty="0"/>
          </a:p>
        </p:txBody>
      </p:sp>
      <p:sp>
        <p:nvSpPr>
          <p:cNvPr id="6" name="Shape 3"/>
          <p:cNvSpPr/>
          <p:nvPr/>
        </p:nvSpPr>
        <p:spPr>
          <a:xfrm>
            <a:off x="764977" y="4801672"/>
            <a:ext cx="4221123" cy="2827972"/>
          </a:xfrm>
          <a:prstGeom prst="roundRect">
            <a:avLst>
              <a:gd name="adj" fmla="val 3246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991076" y="5027771"/>
            <a:ext cx="655677" cy="655677"/>
          </a:xfrm>
          <a:prstGeom prst="roundRect">
            <a:avLst>
              <a:gd name="adj" fmla="val 13944496"/>
            </a:avLst>
          </a:prstGeom>
          <a:solidFill>
            <a:srgbClr val="BE49DF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1337" y="5208032"/>
            <a:ext cx="295037" cy="29503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91076" y="5901928"/>
            <a:ext cx="2571274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おもてなしの心</a:t>
            </a:r>
            <a:endParaRPr lang="en-US" sz="2000" dirty="0"/>
          </a:p>
        </p:txBody>
      </p:sp>
      <p:sp>
        <p:nvSpPr>
          <p:cNvPr id="10" name="Text 6"/>
          <p:cNvSpPr/>
          <p:nvPr/>
        </p:nvSpPr>
        <p:spPr>
          <a:xfrm>
            <a:off x="991076" y="6354485"/>
            <a:ext cx="3768923" cy="1049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ご来館時のお出迎えを徹底し、施設前で打ち水を行います。予約時、施行時、事前相談時すべてで実施します。</a:t>
            </a:r>
            <a:endParaRPr lang="en-US" sz="1700" dirty="0"/>
          </a:p>
        </p:txBody>
      </p:sp>
      <p:sp>
        <p:nvSpPr>
          <p:cNvPr id="11" name="Shape 7"/>
          <p:cNvSpPr/>
          <p:nvPr/>
        </p:nvSpPr>
        <p:spPr>
          <a:xfrm>
            <a:off x="5204579" y="4801672"/>
            <a:ext cx="4221123" cy="2827972"/>
          </a:xfrm>
          <a:prstGeom prst="roundRect">
            <a:avLst>
              <a:gd name="adj" fmla="val 3246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5430679" y="5027771"/>
            <a:ext cx="655677" cy="655677"/>
          </a:xfrm>
          <a:prstGeom prst="roundRect">
            <a:avLst>
              <a:gd name="adj" fmla="val 13944496"/>
            </a:avLst>
          </a:prstGeom>
          <a:solidFill>
            <a:srgbClr val="BE49DF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10939" y="5208032"/>
            <a:ext cx="295037" cy="29503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430679" y="5901928"/>
            <a:ext cx="2571274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厳粛な身だしなみ</a:t>
            </a:r>
            <a:endParaRPr lang="en-US" sz="2000" dirty="0"/>
          </a:p>
        </p:txBody>
      </p:sp>
      <p:sp>
        <p:nvSpPr>
          <p:cNvPr id="15" name="Text 10"/>
          <p:cNvSpPr/>
          <p:nvPr/>
        </p:nvSpPr>
        <p:spPr>
          <a:xfrm>
            <a:off x="5430679" y="6354485"/>
            <a:ext cx="3768923" cy="1049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白手袋の着用シーンをマニュアル化し、誘導案内や位牌・供物の取り扱い時に実践します。</a:t>
            </a:r>
            <a:endParaRPr lang="en-US" sz="1700" dirty="0"/>
          </a:p>
        </p:txBody>
      </p:sp>
      <p:sp>
        <p:nvSpPr>
          <p:cNvPr id="16" name="Shape 11"/>
          <p:cNvSpPr/>
          <p:nvPr/>
        </p:nvSpPr>
        <p:spPr>
          <a:xfrm>
            <a:off x="9644182" y="4801672"/>
            <a:ext cx="4221123" cy="2827972"/>
          </a:xfrm>
          <a:prstGeom prst="roundRect">
            <a:avLst>
              <a:gd name="adj" fmla="val 3246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9870281" y="5027771"/>
            <a:ext cx="655677" cy="655677"/>
          </a:xfrm>
          <a:prstGeom prst="roundRect">
            <a:avLst>
              <a:gd name="adj" fmla="val 13944496"/>
            </a:avLst>
          </a:prstGeom>
          <a:solidFill>
            <a:srgbClr val="BE49DF"/>
          </a:solidFill>
          <a:ln/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50542" y="5208032"/>
            <a:ext cx="295037" cy="295037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870281" y="5901928"/>
            <a:ext cx="2571274" cy="321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傾聴と共感</a:t>
            </a:r>
            <a:endParaRPr lang="en-US" sz="2000" dirty="0"/>
          </a:p>
        </p:txBody>
      </p:sp>
      <p:sp>
        <p:nvSpPr>
          <p:cNvPr id="20" name="Text 14"/>
          <p:cNvSpPr/>
          <p:nvPr/>
        </p:nvSpPr>
        <p:spPr>
          <a:xfrm>
            <a:off x="9870281" y="6354485"/>
            <a:ext cx="3768923" cy="1049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「相手7：自分3」を心がけた会話を実践。オープンクエスチョンと間合いを大切にします。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29270" y="651629"/>
            <a:ext cx="1436251" cy="460653"/>
          </a:xfrm>
          <a:prstGeom prst="roundRect">
            <a:avLst>
              <a:gd name="adj" fmla="val 17284"/>
            </a:avLst>
          </a:prstGeom>
          <a:noFill/>
          <a:ln w="7620">
            <a:solidFill>
              <a:srgbClr val="BE49DF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979051" y="730329"/>
            <a:ext cx="1136690" cy="3032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BE49D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サービス向上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829270" y="1207056"/>
            <a:ext cx="7246977" cy="6968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無宗教葬のスタンダード確立</a:t>
            </a:r>
            <a:endParaRPr lang="en-US" sz="4350" dirty="0"/>
          </a:p>
        </p:txBody>
      </p:sp>
      <p:sp>
        <p:nvSpPr>
          <p:cNvPr id="5" name="Text 3"/>
          <p:cNvSpPr/>
          <p:nvPr/>
        </p:nvSpPr>
        <p:spPr>
          <a:xfrm>
            <a:off x="829270" y="2496264"/>
            <a:ext cx="2787848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基本的な考え方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829270" y="3081695"/>
            <a:ext cx="7551777" cy="1137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「司式者を招かない」=「シンプルな納棺出棺」とは限りません。サン・ライフの無宗教葬スタンダードを作り、ご家族の思いや故人様の人生背景を加え、世界に一つしかないお見送りを提案します。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29270" y="4455914"/>
            <a:ext cx="2787848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研修方法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829270" y="5041344"/>
            <a:ext cx="7551777" cy="379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パンフレットとマニュアルの作成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829270" y="5503307"/>
            <a:ext cx="7551777" cy="379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研修動画制作と配信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829270" y="5965269"/>
            <a:ext cx="7551777" cy="379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95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小規模研修を複数回実施</a:t>
            </a:r>
            <a:endParaRPr lang="en-US" sz="185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835" y="2525911"/>
            <a:ext cx="4841796" cy="48417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34841" y="786289"/>
            <a:ext cx="1015365" cy="340995"/>
          </a:xfrm>
          <a:prstGeom prst="roundRect">
            <a:avLst>
              <a:gd name="adj" fmla="val 17875"/>
            </a:avLst>
          </a:prstGeom>
          <a:solidFill>
            <a:srgbClr val="F0D4F7"/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664" y="884277"/>
            <a:ext cx="145018" cy="14501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61192" y="840700"/>
            <a:ext cx="580192" cy="232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育成計画</a:t>
            </a:r>
            <a:endParaRPr lang="en-US" sz="1100" dirty="0"/>
          </a:p>
        </p:txBody>
      </p:sp>
      <p:sp>
        <p:nvSpPr>
          <p:cNvPr id="6" name="Text 2"/>
          <p:cNvSpPr/>
          <p:nvPr/>
        </p:nvSpPr>
        <p:spPr>
          <a:xfrm>
            <a:off x="634841" y="1199793"/>
            <a:ext cx="5112187" cy="533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職員のケアとスキルアップ</a:t>
            </a:r>
            <a:endParaRPr lang="en-US" sz="3350" dirty="0"/>
          </a:p>
        </p:txBody>
      </p:sp>
      <p:sp>
        <p:nvSpPr>
          <p:cNvPr id="7" name="Text 3"/>
          <p:cNvSpPr/>
          <p:nvPr/>
        </p:nvSpPr>
        <p:spPr>
          <a:xfrm>
            <a:off x="634841" y="2005370"/>
            <a:ext cx="181332" cy="226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01</a:t>
            </a:r>
            <a:endParaRPr lang="en-US" sz="1400" dirty="0"/>
          </a:p>
        </p:txBody>
      </p:sp>
      <p:sp>
        <p:nvSpPr>
          <p:cNvPr id="8" name="Shape 4"/>
          <p:cNvSpPr/>
          <p:nvPr/>
        </p:nvSpPr>
        <p:spPr>
          <a:xfrm>
            <a:off x="634841" y="2290643"/>
            <a:ext cx="7874318" cy="22860"/>
          </a:xfrm>
          <a:prstGeom prst="rect">
            <a:avLst/>
          </a:prstGeom>
          <a:solidFill>
            <a:srgbClr val="BE49DF"/>
          </a:solidFill>
          <a:ln/>
        </p:spPr>
      </p:sp>
      <p:sp>
        <p:nvSpPr>
          <p:cNvPr id="9" name="Text 5"/>
          <p:cNvSpPr/>
          <p:nvPr/>
        </p:nvSpPr>
        <p:spPr>
          <a:xfrm>
            <a:off x="634841" y="2426970"/>
            <a:ext cx="2134195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入社フォローアップ</a:t>
            </a:r>
            <a:endParaRPr lang="en-US" sz="1650" dirty="0"/>
          </a:p>
        </p:txBody>
      </p:sp>
      <p:sp>
        <p:nvSpPr>
          <p:cNvPr id="10" name="Text 6"/>
          <p:cNvSpPr/>
          <p:nvPr/>
        </p:nvSpPr>
        <p:spPr>
          <a:xfrm>
            <a:off x="634841" y="2802612"/>
            <a:ext cx="78743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1日1回の労いと定期面談を実施。お客様からの感謝の声を間近で感じる機会を提供します。</a:t>
            </a:r>
            <a:endParaRPr lang="en-US" sz="1400" dirty="0"/>
          </a:p>
        </p:txBody>
      </p:sp>
      <p:sp>
        <p:nvSpPr>
          <p:cNvPr id="11" name="Text 7"/>
          <p:cNvSpPr/>
          <p:nvPr/>
        </p:nvSpPr>
        <p:spPr>
          <a:xfrm>
            <a:off x="634841" y="3410188"/>
            <a:ext cx="181332" cy="226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02</a:t>
            </a:r>
            <a:endParaRPr lang="en-US" sz="1400" dirty="0"/>
          </a:p>
        </p:txBody>
      </p:sp>
      <p:sp>
        <p:nvSpPr>
          <p:cNvPr id="12" name="Shape 8"/>
          <p:cNvSpPr/>
          <p:nvPr/>
        </p:nvSpPr>
        <p:spPr>
          <a:xfrm>
            <a:off x="634841" y="3695462"/>
            <a:ext cx="7874318" cy="22860"/>
          </a:xfrm>
          <a:prstGeom prst="rect">
            <a:avLst/>
          </a:prstGeom>
          <a:solidFill>
            <a:srgbClr val="BE49DF"/>
          </a:solidFill>
          <a:ln/>
        </p:spPr>
      </p:sp>
      <p:sp>
        <p:nvSpPr>
          <p:cNvPr id="13" name="Text 9"/>
          <p:cNvSpPr/>
          <p:nvPr/>
        </p:nvSpPr>
        <p:spPr>
          <a:xfrm>
            <a:off x="634841" y="3831788"/>
            <a:ext cx="2134195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8段階のスキル分類</a:t>
            </a:r>
            <a:endParaRPr lang="en-US" sz="1650" dirty="0"/>
          </a:p>
        </p:txBody>
      </p:sp>
      <p:sp>
        <p:nvSpPr>
          <p:cNvPr id="14" name="Text 10"/>
          <p:cNvSpPr/>
          <p:nvPr/>
        </p:nvSpPr>
        <p:spPr>
          <a:xfrm>
            <a:off x="634841" y="4207431"/>
            <a:ext cx="78743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新人から納棺・お別れ式担当まで、段階的な成長プログラムを用意しています。</a:t>
            </a:r>
            <a:endParaRPr lang="en-US" sz="1400" dirty="0"/>
          </a:p>
        </p:txBody>
      </p:sp>
      <p:sp>
        <p:nvSpPr>
          <p:cNvPr id="15" name="Text 11"/>
          <p:cNvSpPr/>
          <p:nvPr/>
        </p:nvSpPr>
        <p:spPr>
          <a:xfrm>
            <a:off x="634841" y="4815007"/>
            <a:ext cx="181332" cy="226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03</a:t>
            </a:r>
            <a:endParaRPr lang="en-US" sz="1400" dirty="0"/>
          </a:p>
        </p:txBody>
      </p:sp>
      <p:sp>
        <p:nvSpPr>
          <p:cNvPr id="16" name="Shape 12"/>
          <p:cNvSpPr/>
          <p:nvPr/>
        </p:nvSpPr>
        <p:spPr>
          <a:xfrm>
            <a:off x="634841" y="5100280"/>
            <a:ext cx="7874318" cy="22860"/>
          </a:xfrm>
          <a:prstGeom prst="rect">
            <a:avLst/>
          </a:prstGeom>
          <a:solidFill>
            <a:srgbClr val="BE49DF"/>
          </a:solidFill>
          <a:ln/>
        </p:spPr>
      </p:sp>
      <p:sp>
        <p:nvSpPr>
          <p:cNvPr id="17" name="Text 13"/>
          <p:cNvSpPr/>
          <p:nvPr/>
        </p:nvSpPr>
        <p:spPr>
          <a:xfrm>
            <a:off x="634841" y="5236607"/>
            <a:ext cx="2134195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継続的な研修</a:t>
            </a:r>
            <a:endParaRPr lang="en-US" sz="1650" dirty="0"/>
          </a:p>
        </p:txBody>
      </p:sp>
      <p:sp>
        <p:nvSpPr>
          <p:cNvPr id="18" name="Text 14"/>
          <p:cNvSpPr/>
          <p:nvPr/>
        </p:nvSpPr>
        <p:spPr>
          <a:xfrm>
            <a:off x="634841" y="5612249"/>
            <a:ext cx="78743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研修動画配信、オンライン研修、OJT+フィードバックで対応力を高めます。</a:t>
            </a:r>
            <a:endParaRPr lang="en-US" sz="1400" dirty="0"/>
          </a:p>
        </p:txBody>
      </p:sp>
      <p:sp>
        <p:nvSpPr>
          <p:cNvPr id="19" name="Text 15"/>
          <p:cNvSpPr/>
          <p:nvPr/>
        </p:nvSpPr>
        <p:spPr>
          <a:xfrm>
            <a:off x="634841" y="6219825"/>
            <a:ext cx="181332" cy="226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erif 4 Light" pitchFamily="34" charset="0"/>
                <a:ea typeface="Source Serif 4 Light" pitchFamily="34" charset="-122"/>
                <a:cs typeface="Source Serif 4 Light" pitchFamily="34" charset="-120"/>
              </a:rPr>
              <a:t>04</a:t>
            </a:r>
            <a:endParaRPr lang="en-US" sz="1400" dirty="0"/>
          </a:p>
        </p:txBody>
      </p:sp>
      <p:sp>
        <p:nvSpPr>
          <p:cNvPr id="20" name="Shape 16"/>
          <p:cNvSpPr/>
          <p:nvPr/>
        </p:nvSpPr>
        <p:spPr>
          <a:xfrm>
            <a:off x="634841" y="6505099"/>
            <a:ext cx="7874318" cy="22860"/>
          </a:xfrm>
          <a:prstGeom prst="rect">
            <a:avLst/>
          </a:prstGeom>
          <a:solidFill>
            <a:srgbClr val="BE49DF"/>
          </a:solidFill>
          <a:ln/>
        </p:spPr>
      </p:sp>
      <p:sp>
        <p:nvSpPr>
          <p:cNvPr id="21" name="Text 17"/>
          <p:cNvSpPr/>
          <p:nvPr/>
        </p:nvSpPr>
        <p:spPr>
          <a:xfrm>
            <a:off x="634841" y="6641425"/>
            <a:ext cx="2134195" cy="2668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誠意ある対応</a:t>
            </a:r>
            <a:endParaRPr lang="en-US" sz="1650" dirty="0"/>
          </a:p>
        </p:txBody>
      </p:sp>
      <p:sp>
        <p:nvSpPr>
          <p:cNvPr id="22" name="Text 18"/>
          <p:cNvSpPr/>
          <p:nvPr/>
        </p:nvSpPr>
        <p:spPr>
          <a:xfrm>
            <a:off x="634841" y="7017068"/>
            <a:ext cx="787431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ご指摘を改善の機会と捉え、調査・直接謝罪・再発防止策の実行で信頼回復につなげます。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Slide 1</vt:lpstr>
      <vt:lpstr>Slide 2</vt:lpstr>
      <vt:lpstr>Slide 3</vt:lpstr>
      <vt:lpstr>Slide 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2026-01-05T14:07:35Z</dcterms:created>
  <dcterms:modified xsi:type="dcterms:W3CDTF">2026-01-05T14:07:35Z</dcterms:modified>
</cp:coreProperties>
</file>