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notesMasterIdLst>
    <p:notesMasterId r:id="rId10"/>
  </p:notesMasterIdLst>
  <p:sldSz cx="14630400" cy="8229600"/>
  <p:notesSz cx="8229600" cy="14630400"/>
  <p:embeddedFontLst>
    <p:embeddedFont>
      <p:font typeface="Source Serif 4 Semi Bold"/>
      <p:regular r:id="rId15"/>
    </p:embeddedFont>
    <p:embeddedFont>
      <p:font typeface="Source Serif 4 Semi Bold"/>
      <p:regular r:id="rId16"/>
    </p:embeddedFont>
    <p:embeddedFont>
      <p:font typeface="Source Serif 4 Semi Bold"/>
      <p:regular r:id="rId17"/>
    </p:embeddedFont>
    <p:embeddedFont>
      <p:font typeface="Source Serif 4 Semi Bold"/>
      <p:regular r:id="rId18"/>
    </p:embeddedFont>
    <p:embeddedFont>
      <p:font typeface="Source Sans 3"/>
      <p:regular r:id="rId19"/>
    </p:embeddedFont>
    <p:embeddedFont>
      <p:font typeface="Source Sans 3"/>
      <p:regular r:id="rId20"/>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5" Type="http://schemas.openxmlformats.org/officeDocument/2006/relationships/font" Target="fonts/font1.fntdata"/><Relationship Id="rId16" Type="http://schemas.openxmlformats.org/officeDocument/2006/relationships/font" Target="fonts/font2.fntdata"/><Relationship Id="rId17" Type="http://schemas.openxmlformats.org/officeDocument/2006/relationships/font" Target="fonts/font3.fntdata"/><Relationship Id="rId18" Type="http://schemas.openxmlformats.org/officeDocument/2006/relationships/font" Target="fonts/font4.fntdata"/><Relationship Id="rId19" Type="http://schemas.openxmlformats.org/officeDocument/2006/relationships/font" Target="fonts/font5.fntdata"/><Relationship Id="rId20"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slideLayout" Target="../slideLayouts/slideLayout4.xml"/><Relationship Id="rId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svg"/><Relationship Id="rId4" Type="http://schemas.openxmlformats.org/officeDocument/2006/relationships/slideLayout" Target="../slideLayouts/slideLayout6.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slideLayout" Target="../slideLayouts/slideLayout7.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slideLayout" Target="../slideLayouts/slideLayout8.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sv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slideLayout" Target="../slideLayouts/slideLayout9.xml"/><Relationship Id="rId9"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3314700"/>
            <a:ext cx="4928354" cy="615910"/>
          </a:xfrm>
          <a:prstGeom prst="rect">
            <a:avLst/>
          </a:prstGeom>
          <a:noFill/>
          <a:ln/>
        </p:spPr>
        <p:txBody>
          <a:bodyPr wrap="non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来期活動計画書</a:t>
            </a:r>
            <a:endParaRPr lang="en-US" sz="3850" dirty="0"/>
          </a:p>
        </p:txBody>
      </p:sp>
      <p:sp>
        <p:nvSpPr>
          <p:cNvPr id="4" name="Text 1"/>
          <p:cNvSpPr/>
          <p:nvPr/>
        </p:nvSpPr>
        <p:spPr>
          <a:xfrm>
            <a:off x="837724" y="4244697"/>
            <a:ext cx="7468553"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職員一人ひとりの意識と行動を通じて、サービス品質とお客様満足度の向上と企業の持続的成長を実現します。</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837724" y="1483281"/>
            <a:ext cx="1088827" cy="393502"/>
          </a:xfrm>
          <a:prstGeom prst="roundRect">
            <a:avLst>
              <a:gd name="adj" fmla="val 17885"/>
            </a:avLst>
          </a:prstGeom>
          <a:solidFill>
            <a:srgbClr val="F0D4F7"/>
          </a:solidFill>
          <a:ln/>
        </p:spPr>
      </p:sp>
      <p:sp>
        <p:nvSpPr>
          <p:cNvPr id="3" name="Text 1"/>
          <p:cNvSpPr/>
          <p:nvPr/>
        </p:nvSpPr>
        <p:spPr>
          <a:xfrm>
            <a:off x="963335" y="1546027"/>
            <a:ext cx="837605" cy="268010"/>
          </a:xfrm>
          <a:prstGeom prst="rect">
            <a:avLst/>
          </a:prstGeom>
          <a:noFill/>
          <a:ln/>
        </p:spPr>
        <p:txBody>
          <a:bodyPr wrap="none" lIns="0" tIns="0" rIns="0" bIns="0" rtlCol="0" anchor="t"/>
          <a:lstStyle/>
          <a:p>
            <a:pPr algn="l" indent="0" marL="0">
              <a:lnSpc>
                <a:spcPts val="2100"/>
              </a:lnSpc>
              <a:buNone/>
            </a:pPr>
            <a:r>
              <a:rPr lang="en-US" sz="1300" dirty="0">
                <a:solidFill>
                  <a:srgbClr val="272525"/>
                </a:solidFill>
                <a:latin typeface="Source Sans 3" pitchFamily="34" charset="0"/>
                <a:ea typeface="Source Sans 3" pitchFamily="34" charset="-122"/>
                <a:cs typeface="Source Sans 3" pitchFamily="34" charset="-120"/>
              </a:rPr>
              <a:t>計画の目的</a:t>
            </a:r>
            <a:endParaRPr lang="en-US" sz="1300" dirty="0"/>
          </a:p>
        </p:txBody>
      </p:sp>
      <p:sp>
        <p:nvSpPr>
          <p:cNvPr id="4" name="Text 2"/>
          <p:cNvSpPr/>
          <p:nvPr/>
        </p:nvSpPr>
        <p:spPr>
          <a:xfrm>
            <a:off x="837724" y="1960483"/>
            <a:ext cx="4928354" cy="615910"/>
          </a:xfrm>
          <a:prstGeom prst="rect">
            <a:avLst/>
          </a:prstGeom>
          <a:noFill/>
          <a:ln/>
        </p:spPr>
        <p:txBody>
          <a:bodyPr wrap="non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4つの重点領域</a:t>
            </a:r>
            <a:endParaRPr lang="en-US" sz="3850" dirty="0"/>
          </a:p>
        </p:txBody>
      </p:sp>
      <p:sp>
        <p:nvSpPr>
          <p:cNvPr id="5" name="Text 3"/>
          <p:cNvSpPr/>
          <p:nvPr/>
        </p:nvSpPr>
        <p:spPr>
          <a:xfrm>
            <a:off x="837724" y="2890480"/>
            <a:ext cx="12954952"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お客様に安心と信頼を感じていただくため、以下の重点領域に注力します。</a:t>
            </a:r>
            <a:endParaRPr lang="en-US" sz="1600" dirty="0"/>
          </a:p>
        </p:txBody>
      </p:sp>
      <p:sp>
        <p:nvSpPr>
          <p:cNvPr id="6" name="Shape 4"/>
          <p:cNvSpPr/>
          <p:nvPr/>
        </p:nvSpPr>
        <p:spPr>
          <a:xfrm>
            <a:off x="837724" y="3461147"/>
            <a:ext cx="6372701" cy="1537811"/>
          </a:xfrm>
          <a:prstGeom prst="roundRect">
            <a:avLst>
              <a:gd name="adj" fmla="val 5721"/>
            </a:avLst>
          </a:prstGeom>
          <a:solidFill>
            <a:srgbClr val="F0D4F7"/>
          </a:solidFill>
          <a:ln w="7620">
            <a:solidFill>
              <a:srgbClr val="D6BADD"/>
            </a:solidFill>
            <a:prstDash val="solid"/>
          </a:ln>
        </p:spPr>
      </p:sp>
      <p:sp>
        <p:nvSpPr>
          <p:cNvPr id="7" name="Text 5"/>
          <p:cNvSpPr/>
          <p:nvPr/>
        </p:nvSpPr>
        <p:spPr>
          <a:xfrm>
            <a:off x="1054775" y="3678198"/>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接客の質</a:t>
            </a:r>
            <a:endParaRPr lang="en-US" sz="1900" dirty="0"/>
          </a:p>
        </p:txBody>
      </p:sp>
      <p:sp>
        <p:nvSpPr>
          <p:cNvPr id="8" name="Text 6"/>
          <p:cNvSpPr/>
          <p:nvPr/>
        </p:nvSpPr>
        <p:spPr>
          <a:xfrm>
            <a:off x="1054775" y="4111823"/>
            <a:ext cx="5938599"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すべての職員が共通の価値観と行動基準を持ち、一貫したおもてなしを提供します。</a:t>
            </a:r>
            <a:endParaRPr lang="en-US" sz="1600" dirty="0"/>
          </a:p>
        </p:txBody>
      </p:sp>
      <p:sp>
        <p:nvSpPr>
          <p:cNvPr id="9" name="Shape 7"/>
          <p:cNvSpPr/>
          <p:nvPr/>
        </p:nvSpPr>
        <p:spPr>
          <a:xfrm>
            <a:off x="7419856" y="3461147"/>
            <a:ext cx="6372820" cy="1537811"/>
          </a:xfrm>
          <a:prstGeom prst="roundRect">
            <a:avLst>
              <a:gd name="adj" fmla="val 5721"/>
            </a:avLst>
          </a:prstGeom>
          <a:solidFill>
            <a:srgbClr val="F0D4F7"/>
          </a:solidFill>
          <a:ln w="7620">
            <a:solidFill>
              <a:srgbClr val="D6BADD"/>
            </a:solidFill>
            <a:prstDash val="solid"/>
          </a:ln>
        </p:spPr>
      </p:sp>
      <p:sp>
        <p:nvSpPr>
          <p:cNvPr id="10" name="Text 8"/>
          <p:cNvSpPr/>
          <p:nvPr/>
        </p:nvSpPr>
        <p:spPr>
          <a:xfrm>
            <a:off x="7636907" y="3678198"/>
            <a:ext cx="2943820"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多様化するニーズへの対応</a:t>
            </a:r>
            <a:endParaRPr lang="en-US" sz="1900" dirty="0"/>
          </a:p>
        </p:txBody>
      </p:sp>
      <p:sp>
        <p:nvSpPr>
          <p:cNvPr id="11" name="Text 9"/>
          <p:cNvSpPr/>
          <p:nvPr/>
        </p:nvSpPr>
        <p:spPr>
          <a:xfrm>
            <a:off x="7636907" y="4111823"/>
            <a:ext cx="5938718"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無宗教葬など、変化する葬儀ニーズに柔軟に対応できる体制を構築します。</a:t>
            </a:r>
            <a:endParaRPr lang="en-US" sz="1600" dirty="0"/>
          </a:p>
        </p:txBody>
      </p:sp>
      <p:sp>
        <p:nvSpPr>
          <p:cNvPr id="12" name="Shape 10"/>
          <p:cNvSpPr/>
          <p:nvPr/>
        </p:nvSpPr>
        <p:spPr>
          <a:xfrm>
            <a:off x="837724" y="5208389"/>
            <a:ext cx="6372701" cy="1537811"/>
          </a:xfrm>
          <a:prstGeom prst="roundRect">
            <a:avLst>
              <a:gd name="adj" fmla="val 5721"/>
            </a:avLst>
          </a:prstGeom>
          <a:solidFill>
            <a:srgbClr val="F0D4F7"/>
          </a:solidFill>
          <a:ln w="7620">
            <a:solidFill>
              <a:srgbClr val="D6BADD"/>
            </a:solidFill>
            <a:prstDash val="solid"/>
          </a:ln>
        </p:spPr>
      </p:sp>
      <p:sp>
        <p:nvSpPr>
          <p:cNvPr id="13" name="Text 11"/>
          <p:cNvSpPr/>
          <p:nvPr/>
        </p:nvSpPr>
        <p:spPr>
          <a:xfrm>
            <a:off x="1054775" y="5425440"/>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職員のケアと育成</a:t>
            </a:r>
            <a:endParaRPr lang="en-US" sz="1900" dirty="0"/>
          </a:p>
        </p:txBody>
      </p:sp>
      <p:sp>
        <p:nvSpPr>
          <p:cNvPr id="14" name="Text 12"/>
          <p:cNvSpPr/>
          <p:nvPr/>
        </p:nvSpPr>
        <p:spPr>
          <a:xfrm>
            <a:off x="1054775" y="5859066"/>
            <a:ext cx="5938599"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精神的負担の大きい業務特性を踏まえ、安心して働ける環境を整備します。</a:t>
            </a:r>
            <a:endParaRPr lang="en-US" sz="1600" dirty="0"/>
          </a:p>
        </p:txBody>
      </p:sp>
      <p:sp>
        <p:nvSpPr>
          <p:cNvPr id="15" name="Shape 13"/>
          <p:cNvSpPr/>
          <p:nvPr/>
        </p:nvSpPr>
        <p:spPr>
          <a:xfrm>
            <a:off x="7419856" y="5208389"/>
            <a:ext cx="6372820" cy="1537811"/>
          </a:xfrm>
          <a:prstGeom prst="roundRect">
            <a:avLst>
              <a:gd name="adj" fmla="val 5721"/>
            </a:avLst>
          </a:prstGeom>
          <a:solidFill>
            <a:srgbClr val="F0D4F7"/>
          </a:solidFill>
          <a:ln w="7620">
            <a:solidFill>
              <a:srgbClr val="D6BADD"/>
            </a:solidFill>
            <a:prstDash val="solid"/>
          </a:ln>
        </p:spPr>
      </p:sp>
      <p:sp>
        <p:nvSpPr>
          <p:cNvPr id="16" name="Text 14"/>
          <p:cNvSpPr/>
          <p:nvPr/>
        </p:nvSpPr>
        <p:spPr>
          <a:xfrm>
            <a:off x="7636907" y="5425440"/>
            <a:ext cx="2956084"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お客様の声を活かした改善</a:t>
            </a:r>
            <a:endParaRPr lang="en-US" sz="1900" dirty="0"/>
          </a:p>
        </p:txBody>
      </p:sp>
      <p:sp>
        <p:nvSpPr>
          <p:cNvPr id="17" name="Text 15"/>
          <p:cNvSpPr/>
          <p:nvPr/>
        </p:nvSpPr>
        <p:spPr>
          <a:xfrm>
            <a:off x="7636907" y="5859066"/>
            <a:ext cx="5938718"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ご指摘を改善の機会と捉え、サービス品質の継続的向上を図ります。</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837724" y="730210"/>
            <a:ext cx="1355288" cy="408742"/>
          </a:xfrm>
          <a:prstGeom prst="roundRect">
            <a:avLst>
              <a:gd name="adj" fmla="val 17218"/>
            </a:avLst>
          </a:prstGeom>
          <a:noFill/>
          <a:ln w="7620">
            <a:solidFill>
              <a:srgbClr val="BE49DF"/>
            </a:solidFill>
            <a:prstDash val="solid"/>
          </a:ln>
        </p:spPr>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70955" y="850821"/>
            <a:ext cx="167521" cy="167521"/>
          </a:xfrm>
          <a:prstGeom prst="rect">
            <a:avLst/>
          </a:prstGeom>
        </p:spPr>
      </p:pic>
      <p:sp>
        <p:nvSpPr>
          <p:cNvPr id="4" name="Text 1"/>
          <p:cNvSpPr/>
          <p:nvPr/>
        </p:nvSpPr>
        <p:spPr>
          <a:xfrm>
            <a:off x="1222177" y="800576"/>
            <a:ext cx="837605" cy="268010"/>
          </a:xfrm>
          <a:prstGeom prst="rect">
            <a:avLst/>
          </a:prstGeom>
          <a:noFill/>
          <a:ln/>
        </p:spPr>
        <p:txBody>
          <a:bodyPr wrap="none" lIns="0" tIns="0" rIns="0" bIns="0" rtlCol="0" anchor="t"/>
          <a:lstStyle/>
          <a:p>
            <a:pPr algn="l" indent="0" marL="0">
              <a:lnSpc>
                <a:spcPts val="2100"/>
              </a:lnSpc>
              <a:buNone/>
            </a:pPr>
            <a:r>
              <a:rPr lang="en-US" sz="1300" dirty="0">
                <a:solidFill>
                  <a:srgbClr val="BE49DF"/>
                </a:solidFill>
                <a:latin typeface="Source Sans 3" pitchFamily="34" charset="0"/>
                <a:ea typeface="Source Sans 3" pitchFamily="34" charset="-122"/>
                <a:cs typeface="Source Sans 3" pitchFamily="34" charset="-120"/>
              </a:rPr>
              <a:t>重点施策①</a:t>
            </a:r>
            <a:endParaRPr lang="en-US" sz="1300" dirty="0"/>
          </a:p>
        </p:txBody>
      </p:sp>
      <p:sp>
        <p:nvSpPr>
          <p:cNvPr id="5" name="Text 2"/>
          <p:cNvSpPr/>
          <p:nvPr/>
        </p:nvSpPr>
        <p:spPr>
          <a:xfrm>
            <a:off x="837724" y="1222653"/>
            <a:ext cx="4928354" cy="615910"/>
          </a:xfrm>
          <a:prstGeom prst="rect">
            <a:avLst/>
          </a:prstGeom>
          <a:noFill/>
          <a:ln/>
        </p:spPr>
        <p:txBody>
          <a:bodyPr wrap="non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接客の基本姿勢</a:t>
            </a:r>
            <a:endParaRPr lang="en-US" sz="3850" dirty="0"/>
          </a:p>
        </p:txBody>
      </p:sp>
      <p:sp>
        <p:nvSpPr>
          <p:cNvPr id="6" name="Text 3"/>
          <p:cNvSpPr/>
          <p:nvPr/>
        </p:nvSpPr>
        <p:spPr>
          <a:xfrm>
            <a:off x="837724" y="2362081"/>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000000"/>
                </a:solidFill>
                <a:latin typeface="Source Serif 4 Semi Bold" pitchFamily="34" charset="0"/>
                <a:ea typeface="Source Serif 4 Semi Bold" pitchFamily="34" charset="-122"/>
                <a:cs typeface="Source Serif 4 Semi Bold" pitchFamily="34" charset="-120"/>
              </a:rPr>
              <a:t>目的</a:t>
            </a:r>
            <a:endParaRPr lang="en-US" sz="1900" dirty="0"/>
          </a:p>
        </p:txBody>
      </p:sp>
      <p:sp>
        <p:nvSpPr>
          <p:cNvPr id="7" name="Text 4"/>
          <p:cNvSpPr/>
          <p:nvPr/>
        </p:nvSpPr>
        <p:spPr>
          <a:xfrm>
            <a:off x="837724" y="2879527"/>
            <a:ext cx="7568565"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すべての職員が共通の価値観と行動基準を持ち、どの場面でも安心と信頼を感じていただける接客を実践します。</a:t>
            </a:r>
            <a:endParaRPr lang="en-US" sz="1600" dirty="0"/>
          </a:p>
        </p:txBody>
      </p:sp>
      <p:sp>
        <p:nvSpPr>
          <p:cNvPr id="8" name="Text 5"/>
          <p:cNvSpPr/>
          <p:nvPr/>
        </p:nvSpPr>
        <p:spPr>
          <a:xfrm>
            <a:off x="837724" y="3759041"/>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000000"/>
                </a:solidFill>
                <a:latin typeface="Source Serif 4 Semi Bold" pitchFamily="34" charset="0"/>
                <a:ea typeface="Source Serif 4 Semi Bold" pitchFamily="34" charset="-122"/>
                <a:cs typeface="Source Serif 4 Semi Bold" pitchFamily="34" charset="-120"/>
              </a:rPr>
              <a:t>重点取り組み</a:t>
            </a:r>
            <a:endParaRPr lang="en-US" sz="1900" dirty="0"/>
          </a:p>
        </p:txBody>
      </p:sp>
      <p:sp>
        <p:nvSpPr>
          <p:cNvPr id="9" name="Text 6"/>
          <p:cNvSpPr/>
          <p:nvPr/>
        </p:nvSpPr>
        <p:spPr>
          <a:xfrm>
            <a:off x="837724" y="4276487"/>
            <a:ext cx="7568565"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お出迎えを徹底しおもてなしの心を表現</a:t>
            </a:r>
            <a:endParaRPr lang="en-US" sz="1600" dirty="0"/>
          </a:p>
        </p:txBody>
      </p:sp>
      <p:sp>
        <p:nvSpPr>
          <p:cNvPr id="10" name="Text 7"/>
          <p:cNvSpPr/>
          <p:nvPr/>
        </p:nvSpPr>
        <p:spPr>
          <a:xfrm>
            <a:off x="837724" y="4684752"/>
            <a:ext cx="7568565"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厳粛かつ敬意を表すにふさわしい身だしなみと白手袋の着用</a:t>
            </a:r>
            <a:endParaRPr lang="en-US" sz="1600" dirty="0"/>
          </a:p>
        </p:txBody>
      </p:sp>
      <p:sp>
        <p:nvSpPr>
          <p:cNvPr id="11" name="Text 8"/>
          <p:cNvSpPr/>
          <p:nvPr/>
        </p:nvSpPr>
        <p:spPr>
          <a:xfrm>
            <a:off x="837724" y="5093018"/>
            <a:ext cx="7568565"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傾聴・共感を重視したコミュニケーションの徹底</a:t>
            </a:r>
            <a:endParaRPr lang="en-US" sz="1600" dirty="0"/>
          </a:p>
        </p:txBody>
      </p:sp>
      <p:pic>
        <p:nvPicPr>
          <p:cNvPr id="12" name="Image 1" descr="preencoded.png">    </p:cNvPr>
          <p:cNvPicPr>
            <a:picLocks noChangeAspect="1"/>
          </p:cNvPicPr>
          <p:nvPr/>
        </p:nvPicPr>
        <p:blipFill>
          <a:blip r:embed="rId3"/>
          <a:stretch>
            <a:fillRect/>
          </a:stretch>
        </p:blipFill>
        <p:spPr>
          <a:xfrm>
            <a:off x="8924925" y="2388275"/>
            <a:ext cx="4875371" cy="487537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1465898"/>
            <a:ext cx="4928354" cy="615910"/>
          </a:xfrm>
          <a:prstGeom prst="rect">
            <a:avLst/>
          </a:prstGeom>
          <a:noFill/>
          <a:ln/>
        </p:spPr>
        <p:txBody>
          <a:bodyPr wrap="non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接客の具体施策</a:t>
            </a:r>
            <a:endParaRPr lang="en-US" sz="3850" dirty="0"/>
          </a:p>
        </p:txBody>
      </p:sp>
      <p:sp>
        <p:nvSpPr>
          <p:cNvPr id="4" name="Text 1"/>
          <p:cNvSpPr/>
          <p:nvPr/>
        </p:nvSpPr>
        <p:spPr>
          <a:xfrm>
            <a:off x="6324124" y="2395895"/>
            <a:ext cx="209431" cy="261818"/>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erif 4 Light" pitchFamily="34" charset="0"/>
                <a:ea typeface="Source Serif 4 Light" pitchFamily="34" charset="-122"/>
                <a:cs typeface="Source Serif 4 Light" pitchFamily="34" charset="-120"/>
              </a:rPr>
              <a:t>01</a:t>
            </a:r>
            <a:endParaRPr lang="en-US" sz="1600" dirty="0"/>
          </a:p>
        </p:txBody>
      </p:sp>
      <p:sp>
        <p:nvSpPr>
          <p:cNvPr id="5" name="Shape 2"/>
          <p:cNvSpPr/>
          <p:nvPr/>
        </p:nvSpPr>
        <p:spPr>
          <a:xfrm>
            <a:off x="6324124" y="2728913"/>
            <a:ext cx="3629501" cy="22860"/>
          </a:xfrm>
          <a:prstGeom prst="rect">
            <a:avLst/>
          </a:prstGeom>
          <a:solidFill>
            <a:srgbClr val="BE49DF"/>
          </a:solidFill>
          <a:ln/>
        </p:spPr>
      </p:sp>
      <p:sp>
        <p:nvSpPr>
          <p:cNvPr id="6" name="Text 3"/>
          <p:cNvSpPr/>
          <p:nvPr/>
        </p:nvSpPr>
        <p:spPr>
          <a:xfrm>
            <a:off x="6324124" y="2879288"/>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お出迎えの徹底</a:t>
            </a:r>
            <a:endParaRPr lang="en-US" sz="1900" dirty="0"/>
          </a:p>
        </p:txBody>
      </p:sp>
      <p:sp>
        <p:nvSpPr>
          <p:cNvPr id="7" name="Text 4"/>
          <p:cNvSpPr/>
          <p:nvPr/>
        </p:nvSpPr>
        <p:spPr>
          <a:xfrm>
            <a:off x="6324124" y="3312914"/>
            <a:ext cx="3629501"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ご来館での受注時、施行時、事前生前相談時に施設前で打ち水を行いお出迎えすることを必須条件とします。</a:t>
            </a:r>
            <a:endParaRPr lang="en-US" sz="1600" dirty="0"/>
          </a:p>
        </p:txBody>
      </p:sp>
      <p:sp>
        <p:nvSpPr>
          <p:cNvPr id="8" name="Text 5"/>
          <p:cNvSpPr/>
          <p:nvPr/>
        </p:nvSpPr>
        <p:spPr>
          <a:xfrm>
            <a:off x="10163056" y="2395895"/>
            <a:ext cx="209431" cy="261818"/>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erif 4 Light" pitchFamily="34" charset="0"/>
                <a:ea typeface="Source Serif 4 Light" pitchFamily="34" charset="-122"/>
                <a:cs typeface="Source Serif 4 Light" pitchFamily="34" charset="-120"/>
              </a:rPr>
              <a:t>02</a:t>
            </a:r>
            <a:endParaRPr lang="en-US" sz="1600" dirty="0"/>
          </a:p>
        </p:txBody>
      </p:sp>
      <p:sp>
        <p:nvSpPr>
          <p:cNvPr id="9" name="Shape 6"/>
          <p:cNvSpPr/>
          <p:nvPr/>
        </p:nvSpPr>
        <p:spPr>
          <a:xfrm>
            <a:off x="10163056" y="2728913"/>
            <a:ext cx="3629620" cy="22860"/>
          </a:xfrm>
          <a:prstGeom prst="rect">
            <a:avLst/>
          </a:prstGeom>
          <a:solidFill>
            <a:srgbClr val="BE49DF"/>
          </a:solidFill>
          <a:ln/>
        </p:spPr>
      </p:sp>
      <p:sp>
        <p:nvSpPr>
          <p:cNvPr id="10" name="Text 7"/>
          <p:cNvSpPr/>
          <p:nvPr/>
        </p:nvSpPr>
        <p:spPr>
          <a:xfrm>
            <a:off x="10163056" y="2879288"/>
            <a:ext cx="2948702"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白手袋着用のマニュアル化</a:t>
            </a:r>
            <a:endParaRPr lang="en-US" sz="1900" dirty="0"/>
          </a:p>
        </p:txBody>
      </p:sp>
      <p:sp>
        <p:nvSpPr>
          <p:cNvPr id="11" name="Text 8"/>
          <p:cNvSpPr/>
          <p:nvPr/>
        </p:nvSpPr>
        <p:spPr>
          <a:xfrm>
            <a:off x="10163056" y="3312914"/>
            <a:ext cx="3629620" cy="1340168"/>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誘導案内、位牌・供物・弔電の取り扱いなど、着用シーンをマニュアル化し、意識的な実践を通じて習慣化させます。</a:t>
            </a:r>
            <a:endParaRPr lang="en-US" sz="1600" dirty="0"/>
          </a:p>
        </p:txBody>
      </p:sp>
      <p:sp>
        <p:nvSpPr>
          <p:cNvPr id="12" name="Text 9"/>
          <p:cNvSpPr/>
          <p:nvPr/>
        </p:nvSpPr>
        <p:spPr>
          <a:xfrm>
            <a:off x="6324124" y="5019556"/>
            <a:ext cx="209431" cy="261818"/>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erif 4 Light" pitchFamily="34" charset="0"/>
                <a:ea typeface="Source Serif 4 Light" pitchFamily="34" charset="-122"/>
                <a:cs typeface="Source Serif 4 Light" pitchFamily="34" charset="-120"/>
              </a:rPr>
              <a:t>03</a:t>
            </a:r>
            <a:endParaRPr lang="en-US" sz="1600" dirty="0"/>
          </a:p>
        </p:txBody>
      </p:sp>
      <p:sp>
        <p:nvSpPr>
          <p:cNvPr id="13" name="Shape 10"/>
          <p:cNvSpPr/>
          <p:nvPr/>
        </p:nvSpPr>
        <p:spPr>
          <a:xfrm>
            <a:off x="6324124" y="5352574"/>
            <a:ext cx="7468553" cy="22860"/>
          </a:xfrm>
          <a:prstGeom prst="rect">
            <a:avLst/>
          </a:prstGeom>
          <a:solidFill>
            <a:srgbClr val="BE49DF"/>
          </a:solidFill>
          <a:ln/>
        </p:spPr>
      </p:sp>
      <p:sp>
        <p:nvSpPr>
          <p:cNvPr id="14" name="Text 11"/>
          <p:cNvSpPr/>
          <p:nvPr/>
        </p:nvSpPr>
        <p:spPr>
          <a:xfrm>
            <a:off x="6324124" y="5502950"/>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傾聴スキルの習得</a:t>
            </a:r>
            <a:endParaRPr lang="en-US" sz="1900" dirty="0"/>
          </a:p>
        </p:txBody>
      </p:sp>
      <p:sp>
        <p:nvSpPr>
          <p:cNvPr id="15" name="Text 12"/>
          <p:cNvSpPr/>
          <p:nvPr/>
        </p:nvSpPr>
        <p:spPr>
          <a:xfrm>
            <a:off x="6324124" y="5936575"/>
            <a:ext cx="7468553"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相槌や反復を使用し、間合いを大切にしたオープンクエスチョンで「相手7:自分3」を心がけた会話をロールプレイトレーニングで習得します。</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4124"/>
          </a:xfrm>
          <a:prstGeom prst="rect">
            <a:avLst/>
          </a:prstGeom>
        </p:spPr>
      </p:pic>
      <p:sp>
        <p:nvSpPr>
          <p:cNvPr id="3" name="Shape 0"/>
          <p:cNvSpPr/>
          <p:nvPr/>
        </p:nvSpPr>
        <p:spPr>
          <a:xfrm>
            <a:off x="817364" y="561856"/>
            <a:ext cx="1322189" cy="399098"/>
          </a:xfrm>
          <a:prstGeom prst="roundRect">
            <a:avLst>
              <a:gd name="adj" fmla="val 17204"/>
            </a:avLst>
          </a:prstGeom>
          <a:noFill/>
          <a:ln w="7620">
            <a:solidFill>
              <a:srgbClr val="BE49DF"/>
            </a:solidFill>
            <a:prstDash val="solid"/>
          </a:ln>
        </p:spPr>
      </p:sp>
      <p:pic>
        <p:nvPicPr>
          <p:cNvPr id="4"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7499" y="679609"/>
            <a:ext cx="163473" cy="163473"/>
          </a:xfrm>
          <a:prstGeom prst="rect">
            <a:avLst/>
          </a:prstGeom>
        </p:spPr>
      </p:pic>
      <p:sp>
        <p:nvSpPr>
          <p:cNvPr id="5" name="Text 1"/>
          <p:cNvSpPr/>
          <p:nvPr/>
        </p:nvSpPr>
        <p:spPr>
          <a:xfrm>
            <a:off x="1192649" y="630674"/>
            <a:ext cx="816769" cy="261461"/>
          </a:xfrm>
          <a:prstGeom prst="rect">
            <a:avLst/>
          </a:prstGeom>
          <a:noFill/>
          <a:ln/>
        </p:spPr>
        <p:txBody>
          <a:bodyPr wrap="none" lIns="0" tIns="0" rIns="0" bIns="0" rtlCol="0" anchor="t"/>
          <a:lstStyle/>
          <a:p>
            <a:pPr algn="l" indent="0" marL="0">
              <a:lnSpc>
                <a:spcPts val="2050"/>
              </a:lnSpc>
              <a:buNone/>
            </a:pPr>
            <a:r>
              <a:rPr lang="en-US" sz="1250" dirty="0">
                <a:solidFill>
                  <a:srgbClr val="BE49DF"/>
                </a:solidFill>
                <a:latin typeface="Source Sans 3" pitchFamily="34" charset="0"/>
                <a:ea typeface="Source Sans 3" pitchFamily="34" charset="-122"/>
                <a:cs typeface="Source Sans 3" pitchFamily="34" charset="-120"/>
              </a:rPr>
              <a:t>重点施策②</a:t>
            </a:r>
            <a:endParaRPr lang="en-US" sz="1250" dirty="0"/>
          </a:p>
        </p:txBody>
      </p:sp>
      <p:sp>
        <p:nvSpPr>
          <p:cNvPr id="6" name="Text 2"/>
          <p:cNvSpPr/>
          <p:nvPr/>
        </p:nvSpPr>
        <p:spPr>
          <a:xfrm>
            <a:off x="817364" y="1042630"/>
            <a:ext cx="6250067" cy="600908"/>
          </a:xfrm>
          <a:prstGeom prst="rect">
            <a:avLst/>
          </a:prstGeom>
          <a:noFill/>
          <a:ln/>
        </p:spPr>
        <p:txBody>
          <a:bodyPr wrap="none" lIns="0" tIns="0" rIns="0" bIns="0" rtlCol="0" anchor="t"/>
          <a:lstStyle/>
          <a:p>
            <a:pPr algn="l" indent="0" marL="0">
              <a:lnSpc>
                <a:spcPts val="4700"/>
              </a:lnSpc>
              <a:buNone/>
            </a:pPr>
            <a:r>
              <a:rPr lang="en-US" sz="3750" dirty="0">
                <a:solidFill>
                  <a:srgbClr val="000000"/>
                </a:solidFill>
                <a:latin typeface="Source Serif 4 Semi Bold" pitchFamily="34" charset="0"/>
                <a:ea typeface="Source Serif 4 Semi Bold" pitchFamily="34" charset="-122"/>
                <a:cs typeface="Source Serif 4 Semi Bold" pitchFamily="34" charset="-120"/>
              </a:rPr>
              <a:t>無宗教葬のあり方と研修方法</a:t>
            </a:r>
            <a:endParaRPr lang="en-US" sz="3750" dirty="0"/>
          </a:p>
        </p:txBody>
      </p:sp>
      <p:sp>
        <p:nvSpPr>
          <p:cNvPr id="7" name="Text 3"/>
          <p:cNvSpPr/>
          <p:nvPr/>
        </p:nvSpPr>
        <p:spPr>
          <a:xfrm>
            <a:off x="817364" y="1950006"/>
            <a:ext cx="7509272" cy="653653"/>
          </a:xfrm>
          <a:prstGeom prst="rect">
            <a:avLst/>
          </a:prstGeom>
          <a:noFill/>
          <a:ln/>
        </p:spPr>
        <p:txBody>
          <a:bodyPr wrap="square" lIns="0" tIns="0" rIns="0" bIns="0" rtlCol="0" anchor="t"/>
          <a:lstStyle/>
          <a:p>
            <a:pPr algn="l"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無宗教葬のスタンダードを確立し、増加していくお別れ式を「かたち」あるものとします。</a:t>
            </a:r>
            <a:endParaRPr lang="en-US" sz="1600" dirty="0"/>
          </a:p>
        </p:txBody>
      </p:sp>
      <p:sp>
        <p:nvSpPr>
          <p:cNvPr id="8" name="Shape 4"/>
          <p:cNvSpPr/>
          <p:nvPr/>
        </p:nvSpPr>
        <p:spPr>
          <a:xfrm>
            <a:off x="817364" y="2833449"/>
            <a:ext cx="7509272" cy="2184559"/>
          </a:xfrm>
          <a:prstGeom prst="roundRect">
            <a:avLst>
              <a:gd name="adj" fmla="val 5023"/>
            </a:avLst>
          </a:prstGeom>
          <a:solidFill>
            <a:srgbClr val="FFFFFF">
              <a:alpha val="95000"/>
            </a:srgbClr>
          </a:solidFill>
          <a:ln w="22860">
            <a:solidFill>
              <a:srgbClr val="D6BADD"/>
            </a:solidFill>
            <a:prstDash val="solid"/>
          </a:ln>
        </p:spPr>
      </p:sp>
      <p:sp>
        <p:nvSpPr>
          <p:cNvPr id="9" name="Shape 5"/>
          <p:cNvSpPr/>
          <p:nvPr/>
        </p:nvSpPr>
        <p:spPr>
          <a:xfrm>
            <a:off x="794504" y="2833449"/>
            <a:ext cx="91440" cy="2184559"/>
          </a:xfrm>
          <a:prstGeom prst="roundRect">
            <a:avLst>
              <a:gd name="adj" fmla="val 93861"/>
            </a:avLst>
          </a:prstGeom>
          <a:solidFill>
            <a:srgbClr val="BE49DF"/>
          </a:solidFill>
          <a:ln/>
        </p:spPr>
      </p:sp>
      <p:sp>
        <p:nvSpPr>
          <p:cNvPr id="10" name="Text 6"/>
          <p:cNvSpPr/>
          <p:nvPr/>
        </p:nvSpPr>
        <p:spPr>
          <a:xfrm>
            <a:off x="1113115" y="3060621"/>
            <a:ext cx="2404110" cy="300395"/>
          </a:xfrm>
          <a:prstGeom prst="rect">
            <a:avLst/>
          </a:prstGeom>
          <a:noFill/>
          <a:ln/>
        </p:spPr>
        <p:txBody>
          <a:bodyPr wrap="none" lIns="0" tIns="0" rIns="0" bIns="0" rtlCol="0" anchor="t"/>
          <a:lstStyle/>
          <a:p>
            <a:pPr algn="l" indent="0" marL="0">
              <a:lnSpc>
                <a:spcPts val="235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基本的な考え方</a:t>
            </a:r>
            <a:endParaRPr lang="en-US" sz="1850" dirty="0"/>
          </a:p>
        </p:txBody>
      </p:sp>
      <p:sp>
        <p:nvSpPr>
          <p:cNvPr id="11" name="Text 7"/>
          <p:cNvSpPr/>
          <p:nvPr/>
        </p:nvSpPr>
        <p:spPr>
          <a:xfrm>
            <a:off x="1113115" y="3483531"/>
            <a:ext cx="6986349" cy="1307306"/>
          </a:xfrm>
          <a:prstGeom prst="rect">
            <a:avLst/>
          </a:prstGeom>
          <a:noFill/>
          <a:ln/>
        </p:spPr>
        <p:txBody>
          <a:bodyPr wrap="square" lIns="0" tIns="0" rIns="0" bIns="0" rtlCol="0" anchor="t"/>
          <a:lstStyle/>
          <a:p>
            <a:pPr algn="l"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司式者を招かない」=「シンプルな納棺出棺」をお客様が求めているとは限りません。サン・ライフの無宗教葬スタンダードを作り出し、そこにご家族の思いや故人様の人生背景を加え、世界に一つしかないお見送りを提案します。</a:t>
            </a:r>
            <a:endParaRPr lang="en-US" sz="1600" dirty="0"/>
          </a:p>
        </p:txBody>
      </p:sp>
      <p:sp>
        <p:nvSpPr>
          <p:cNvPr id="12" name="Shape 8"/>
          <p:cNvSpPr/>
          <p:nvPr/>
        </p:nvSpPr>
        <p:spPr>
          <a:xfrm>
            <a:off x="817364" y="5222319"/>
            <a:ext cx="7509272" cy="2449949"/>
          </a:xfrm>
          <a:prstGeom prst="roundRect">
            <a:avLst>
              <a:gd name="adj" fmla="val 4479"/>
            </a:avLst>
          </a:prstGeom>
          <a:solidFill>
            <a:srgbClr val="FFFFFF">
              <a:alpha val="95000"/>
            </a:srgbClr>
          </a:solidFill>
          <a:ln w="22860">
            <a:solidFill>
              <a:srgbClr val="D6BADD"/>
            </a:solidFill>
            <a:prstDash val="solid"/>
          </a:ln>
        </p:spPr>
      </p:sp>
      <p:sp>
        <p:nvSpPr>
          <p:cNvPr id="13" name="Shape 9"/>
          <p:cNvSpPr/>
          <p:nvPr/>
        </p:nvSpPr>
        <p:spPr>
          <a:xfrm>
            <a:off x="794504" y="5222319"/>
            <a:ext cx="91440" cy="2449949"/>
          </a:xfrm>
          <a:prstGeom prst="roundRect">
            <a:avLst>
              <a:gd name="adj" fmla="val 93861"/>
            </a:avLst>
          </a:prstGeom>
          <a:solidFill>
            <a:srgbClr val="BE49DF"/>
          </a:solidFill>
          <a:ln/>
        </p:spPr>
      </p:sp>
      <p:sp>
        <p:nvSpPr>
          <p:cNvPr id="14" name="Text 10"/>
          <p:cNvSpPr/>
          <p:nvPr/>
        </p:nvSpPr>
        <p:spPr>
          <a:xfrm>
            <a:off x="1113115" y="5449491"/>
            <a:ext cx="2404110" cy="300395"/>
          </a:xfrm>
          <a:prstGeom prst="rect">
            <a:avLst/>
          </a:prstGeom>
          <a:noFill/>
          <a:ln/>
        </p:spPr>
        <p:txBody>
          <a:bodyPr wrap="none" lIns="0" tIns="0" rIns="0" bIns="0" rtlCol="0" anchor="t"/>
          <a:lstStyle/>
          <a:p>
            <a:pPr algn="l" indent="0" marL="0">
              <a:lnSpc>
                <a:spcPts val="235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研修方法</a:t>
            </a:r>
            <a:endParaRPr lang="en-US" sz="1850" dirty="0"/>
          </a:p>
        </p:txBody>
      </p:sp>
      <p:sp>
        <p:nvSpPr>
          <p:cNvPr id="15" name="Text 11"/>
          <p:cNvSpPr/>
          <p:nvPr/>
        </p:nvSpPr>
        <p:spPr>
          <a:xfrm>
            <a:off x="1113115" y="5872401"/>
            <a:ext cx="6986349" cy="326827"/>
          </a:xfrm>
          <a:prstGeom prst="rect">
            <a:avLst/>
          </a:prstGeom>
          <a:noFill/>
          <a:ln/>
        </p:spPr>
        <p:txBody>
          <a:bodyPr wrap="none" lIns="0" tIns="0" rIns="0" bIns="0" rtlCol="0" anchor="t"/>
          <a:lstStyle/>
          <a:p>
            <a:pPr algn="l" marL="342900" indent="-342900">
              <a:lnSpc>
                <a:spcPts val="2550"/>
              </a:lnSpc>
              <a:buSzPct val="100000"/>
              <a:buChar char="•"/>
            </a:pPr>
            <a:r>
              <a:rPr lang="en-US" sz="1600" dirty="0">
                <a:solidFill>
                  <a:srgbClr val="272525"/>
                </a:solidFill>
                <a:latin typeface="Source Sans 3" pitchFamily="34" charset="0"/>
                <a:ea typeface="Source Sans 3" pitchFamily="34" charset="-122"/>
                <a:cs typeface="Source Sans 3" pitchFamily="34" charset="-120"/>
              </a:rPr>
              <a:t>パンフレットとマニュアルの作成</a:t>
            </a:r>
            <a:endParaRPr lang="en-US" sz="1600" dirty="0"/>
          </a:p>
        </p:txBody>
      </p:sp>
      <p:sp>
        <p:nvSpPr>
          <p:cNvPr id="16" name="Text 12"/>
          <p:cNvSpPr/>
          <p:nvPr/>
        </p:nvSpPr>
        <p:spPr>
          <a:xfrm>
            <a:off x="1113115" y="6270665"/>
            <a:ext cx="6986349" cy="326827"/>
          </a:xfrm>
          <a:prstGeom prst="rect">
            <a:avLst/>
          </a:prstGeom>
          <a:noFill/>
          <a:ln/>
        </p:spPr>
        <p:txBody>
          <a:bodyPr wrap="none" lIns="0" tIns="0" rIns="0" bIns="0" rtlCol="0" anchor="t"/>
          <a:lstStyle/>
          <a:p>
            <a:pPr algn="l" marL="342900" indent="-342900">
              <a:lnSpc>
                <a:spcPts val="2550"/>
              </a:lnSpc>
              <a:buSzPct val="100000"/>
              <a:buChar char="•"/>
            </a:pPr>
            <a:r>
              <a:rPr lang="en-US" sz="1600" dirty="0">
                <a:solidFill>
                  <a:srgbClr val="272525"/>
                </a:solidFill>
                <a:latin typeface="Source Sans 3" pitchFamily="34" charset="0"/>
                <a:ea typeface="Source Sans 3" pitchFamily="34" charset="-122"/>
                <a:cs typeface="Source Sans 3" pitchFamily="34" charset="-120"/>
              </a:rPr>
              <a:t>研修動画制作</a:t>
            </a:r>
            <a:endParaRPr lang="en-US" sz="1600" dirty="0"/>
          </a:p>
        </p:txBody>
      </p:sp>
      <p:sp>
        <p:nvSpPr>
          <p:cNvPr id="17" name="Text 13"/>
          <p:cNvSpPr/>
          <p:nvPr/>
        </p:nvSpPr>
        <p:spPr>
          <a:xfrm>
            <a:off x="1113115" y="6668929"/>
            <a:ext cx="6986349" cy="326827"/>
          </a:xfrm>
          <a:prstGeom prst="rect">
            <a:avLst/>
          </a:prstGeom>
          <a:noFill/>
          <a:ln/>
        </p:spPr>
        <p:txBody>
          <a:bodyPr wrap="none" lIns="0" tIns="0" rIns="0" bIns="0" rtlCol="0" anchor="t"/>
          <a:lstStyle/>
          <a:p>
            <a:pPr algn="l" marL="342900" indent="-342900">
              <a:lnSpc>
                <a:spcPts val="2550"/>
              </a:lnSpc>
              <a:buSzPct val="100000"/>
              <a:buChar char="•"/>
            </a:pPr>
            <a:r>
              <a:rPr lang="en-US" sz="1600" dirty="0">
                <a:solidFill>
                  <a:srgbClr val="272525"/>
                </a:solidFill>
                <a:latin typeface="Source Sans 3" pitchFamily="34" charset="0"/>
                <a:ea typeface="Source Sans 3" pitchFamily="34" charset="-122"/>
                <a:cs typeface="Source Sans 3" pitchFamily="34" charset="-120"/>
              </a:rPr>
              <a:t>各自動画研修後、小規模の研修を複数回実施</a:t>
            </a:r>
            <a:endParaRPr lang="en-US" sz="1600" dirty="0"/>
          </a:p>
        </p:txBody>
      </p:sp>
      <p:sp>
        <p:nvSpPr>
          <p:cNvPr id="18" name="Text 14"/>
          <p:cNvSpPr/>
          <p:nvPr/>
        </p:nvSpPr>
        <p:spPr>
          <a:xfrm>
            <a:off x="1113115" y="7118271"/>
            <a:ext cx="6986349" cy="326827"/>
          </a:xfrm>
          <a:prstGeom prst="rect">
            <a:avLst/>
          </a:prstGeom>
          <a:noFill/>
          <a:ln/>
        </p:spPr>
        <p:txBody>
          <a:bodyPr wrap="none" lIns="0" tIns="0" rIns="0" bIns="0" rtlCol="0" anchor="t"/>
          <a:lstStyle/>
          <a:p>
            <a:pPr algn="l"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業務に支障が出にくいよう専任担当が丁寧に指導します。</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699492" y="480893"/>
            <a:ext cx="1274326" cy="343853"/>
          </a:xfrm>
          <a:prstGeom prst="roundRect">
            <a:avLst>
              <a:gd name="adj" fmla="val 17090"/>
            </a:avLst>
          </a:prstGeom>
          <a:noFill/>
          <a:ln w="7620">
            <a:solidFill>
              <a:srgbClr val="BE49DF"/>
            </a:solidFill>
            <a:prstDash val="solid"/>
          </a:ln>
        </p:spPr>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12006" y="582811"/>
            <a:ext cx="139898" cy="139898"/>
          </a:xfrm>
          <a:prstGeom prst="rect">
            <a:avLst/>
          </a:prstGeom>
        </p:spPr>
      </p:pic>
      <p:sp>
        <p:nvSpPr>
          <p:cNvPr id="4" name="Text 1"/>
          <p:cNvSpPr/>
          <p:nvPr/>
        </p:nvSpPr>
        <p:spPr>
          <a:xfrm>
            <a:off x="1021794" y="540901"/>
            <a:ext cx="839510" cy="223838"/>
          </a:xfrm>
          <a:prstGeom prst="rect">
            <a:avLst/>
          </a:prstGeom>
          <a:noFill/>
          <a:ln/>
        </p:spPr>
        <p:txBody>
          <a:bodyPr wrap="none" lIns="0" tIns="0" rIns="0" bIns="0" rtlCol="0" anchor="t"/>
          <a:lstStyle/>
          <a:p>
            <a:pPr algn="l" indent="0" marL="0">
              <a:lnSpc>
                <a:spcPts val="1750"/>
              </a:lnSpc>
              <a:buNone/>
            </a:pPr>
            <a:r>
              <a:rPr lang="en-US" sz="1100" dirty="0">
                <a:solidFill>
                  <a:srgbClr val="BE49DF"/>
                </a:solidFill>
                <a:latin typeface="Source Sans 3" pitchFamily="34" charset="0"/>
                <a:ea typeface="Source Sans 3" pitchFamily="34" charset="-122"/>
                <a:cs typeface="Source Sans 3" pitchFamily="34" charset="-120"/>
              </a:rPr>
              <a:t>重点施策③④</a:t>
            </a:r>
            <a:endParaRPr lang="en-US" sz="1100" dirty="0"/>
          </a:p>
        </p:txBody>
      </p:sp>
      <p:sp>
        <p:nvSpPr>
          <p:cNvPr id="5" name="Text 2"/>
          <p:cNvSpPr/>
          <p:nvPr/>
        </p:nvSpPr>
        <p:spPr>
          <a:xfrm>
            <a:off x="699492" y="894636"/>
            <a:ext cx="6978729" cy="514350"/>
          </a:xfrm>
          <a:prstGeom prst="rect">
            <a:avLst/>
          </a:prstGeom>
          <a:noFill/>
          <a:ln/>
        </p:spPr>
        <p:txBody>
          <a:bodyPr wrap="none" lIns="0" tIns="0" rIns="0" bIns="0" rtlCol="0" anchor="t"/>
          <a:lstStyle/>
          <a:p>
            <a:pPr algn="l" indent="0" marL="0">
              <a:lnSpc>
                <a:spcPts val="4050"/>
              </a:lnSpc>
              <a:buNone/>
            </a:pPr>
            <a:r>
              <a:rPr lang="en-US" sz="3200" dirty="0">
                <a:solidFill>
                  <a:srgbClr val="000000"/>
                </a:solidFill>
                <a:latin typeface="Source Serif 4 Semi Bold" pitchFamily="34" charset="0"/>
                <a:ea typeface="Source Serif 4 Semi Bold" pitchFamily="34" charset="-122"/>
                <a:cs typeface="Source Serif 4 Semi Bold" pitchFamily="34" charset="-120"/>
              </a:rPr>
              <a:t>施設スタッフの育成とフォローアップ</a:t>
            </a:r>
            <a:endParaRPr lang="en-US" sz="3200" dirty="0"/>
          </a:p>
        </p:txBody>
      </p:sp>
      <p:sp>
        <p:nvSpPr>
          <p:cNvPr id="6" name="Text 3"/>
          <p:cNvSpPr/>
          <p:nvPr/>
        </p:nvSpPr>
        <p:spPr>
          <a:xfrm>
            <a:off x="699492" y="1846064"/>
            <a:ext cx="2460665" cy="257175"/>
          </a:xfrm>
          <a:prstGeom prst="rect">
            <a:avLst/>
          </a:prstGeom>
          <a:noFill/>
          <a:ln/>
        </p:spPr>
        <p:txBody>
          <a:bodyPr wrap="none" lIns="0" tIns="0" rIns="0" bIns="0" rtlCol="0" anchor="t"/>
          <a:lstStyle/>
          <a:p>
            <a:pPr algn="l" indent="0" marL="0">
              <a:lnSpc>
                <a:spcPts val="2000"/>
              </a:lnSpc>
              <a:buNone/>
            </a:pPr>
            <a:r>
              <a:rPr lang="en-US" sz="1600" dirty="0">
                <a:solidFill>
                  <a:srgbClr val="000000"/>
                </a:solidFill>
                <a:latin typeface="Source Serif 4 Semi Bold" pitchFamily="34" charset="0"/>
                <a:ea typeface="Source Serif 4 Semi Bold" pitchFamily="34" charset="-122"/>
                <a:cs typeface="Source Serif 4 Semi Bold" pitchFamily="34" charset="-120"/>
              </a:rPr>
              <a:t>入社フォローアップの目的</a:t>
            </a:r>
            <a:endParaRPr lang="en-US" sz="1600" dirty="0"/>
          </a:p>
        </p:txBody>
      </p:sp>
      <p:sp>
        <p:nvSpPr>
          <p:cNvPr id="7" name="Text 4"/>
          <p:cNvSpPr/>
          <p:nvPr/>
        </p:nvSpPr>
        <p:spPr>
          <a:xfrm>
            <a:off x="699492" y="2278023"/>
            <a:ext cx="6402348" cy="559594"/>
          </a:xfrm>
          <a:prstGeom prst="rect">
            <a:avLst/>
          </a:prstGeom>
          <a:noFill/>
          <a:ln/>
        </p:spPr>
        <p:txBody>
          <a:bodyPr wrap="square" lIns="0" tIns="0" rIns="0" bIns="0" rtlCol="0" anchor="t"/>
          <a:lstStyle/>
          <a:p>
            <a:pPr algn="l" indent="0" marL="0">
              <a:lnSpc>
                <a:spcPts val="2200"/>
              </a:lnSpc>
              <a:buNone/>
            </a:pPr>
            <a:r>
              <a:rPr lang="en-US" sz="1350" dirty="0">
                <a:solidFill>
                  <a:srgbClr val="272525"/>
                </a:solidFill>
                <a:latin typeface="Source Sans 3" pitchFamily="34" charset="0"/>
                <a:ea typeface="Source Sans 3" pitchFamily="34" charset="-122"/>
                <a:cs typeface="Source Sans 3" pitchFamily="34" charset="-120"/>
              </a:rPr>
              <a:t>精神的に負担の大きい業務特性を踏まえ、不安をなくし安心して働き続けられる環境を確立し、離職を防止します。</a:t>
            </a:r>
            <a:endParaRPr lang="en-US" sz="1350" dirty="0"/>
          </a:p>
        </p:txBody>
      </p:sp>
      <p:sp>
        <p:nvSpPr>
          <p:cNvPr id="8" name="Text 5"/>
          <p:cNvSpPr/>
          <p:nvPr/>
        </p:nvSpPr>
        <p:spPr>
          <a:xfrm>
            <a:off x="699492" y="3012400"/>
            <a:ext cx="2057519" cy="257175"/>
          </a:xfrm>
          <a:prstGeom prst="rect">
            <a:avLst/>
          </a:prstGeom>
          <a:noFill/>
          <a:ln/>
        </p:spPr>
        <p:txBody>
          <a:bodyPr wrap="none" lIns="0" tIns="0" rIns="0" bIns="0" rtlCol="0" anchor="t"/>
          <a:lstStyle/>
          <a:p>
            <a:pPr algn="l" indent="0" marL="0">
              <a:lnSpc>
                <a:spcPts val="2000"/>
              </a:lnSpc>
              <a:buNone/>
            </a:pPr>
            <a:r>
              <a:rPr lang="en-US" sz="1600" dirty="0">
                <a:solidFill>
                  <a:srgbClr val="000000"/>
                </a:solidFill>
                <a:latin typeface="Source Serif 4 Semi Bold" pitchFamily="34" charset="0"/>
                <a:ea typeface="Source Serif 4 Semi Bold" pitchFamily="34" charset="-122"/>
                <a:cs typeface="Source Serif 4 Semi Bold" pitchFamily="34" charset="-120"/>
              </a:rPr>
              <a:t>重点取り組み</a:t>
            </a:r>
            <a:endParaRPr lang="en-US" sz="1600" dirty="0"/>
          </a:p>
        </p:txBody>
      </p:sp>
      <p:sp>
        <p:nvSpPr>
          <p:cNvPr id="9" name="Text 6"/>
          <p:cNvSpPr/>
          <p:nvPr/>
        </p:nvSpPr>
        <p:spPr>
          <a:xfrm>
            <a:off x="699492" y="3444359"/>
            <a:ext cx="6402348" cy="279797"/>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272525"/>
                </a:solidFill>
                <a:latin typeface="Source Sans 3" pitchFamily="34" charset="0"/>
                <a:ea typeface="Source Sans 3" pitchFamily="34" charset="-122"/>
                <a:cs typeface="Source Sans 3" pitchFamily="34" charset="-120"/>
              </a:rPr>
              <a:t>「声を拾う」「思いを溜めない」「いつでも相談できる」仕組みづくり</a:t>
            </a:r>
            <a:endParaRPr lang="en-US" sz="1350" dirty="0"/>
          </a:p>
        </p:txBody>
      </p:sp>
      <p:sp>
        <p:nvSpPr>
          <p:cNvPr id="10" name="Text 7"/>
          <p:cNvSpPr/>
          <p:nvPr/>
        </p:nvSpPr>
        <p:spPr>
          <a:xfrm>
            <a:off x="699492" y="3785354"/>
            <a:ext cx="6402348" cy="279797"/>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272525"/>
                </a:solidFill>
                <a:latin typeface="Source Sans 3" pitchFamily="34" charset="0"/>
                <a:ea typeface="Source Sans 3" pitchFamily="34" charset="-122"/>
                <a:cs typeface="Source Sans 3" pitchFamily="34" charset="-120"/>
              </a:rPr>
              <a:t>お客様からの感謝を原動力としてやる気を引き出す</a:t>
            </a:r>
            <a:endParaRPr lang="en-US" sz="1350" dirty="0"/>
          </a:p>
        </p:txBody>
      </p:sp>
      <p:sp>
        <p:nvSpPr>
          <p:cNvPr id="11" name="Text 8"/>
          <p:cNvSpPr/>
          <p:nvPr/>
        </p:nvSpPr>
        <p:spPr>
          <a:xfrm>
            <a:off x="699492" y="4239935"/>
            <a:ext cx="2057519" cy="257175"/>
          </a:xfrm>
          <a:prstGeom prst="rect">
            <a:avLst/>
          </a:prstGeom>
          <a:noFill/>
          <a:ln/>
        </p:spPr>
        <p:txBody>
          <a:bodyPr wrap="none" lIns="0" tIns="0" rIns="0" bIns="0" rtlCol="0" anchor="t"/>
          <a:lstStyle/>
          <a:p>
            <a:pPr algn="l" indent="0" marL="0">
              <a:lnSpc>
                <a:spcPts val="2000"/>
              </a:lnSpc>
              <a:buNone/>
            </a:pPr>
            <a:r>
              <a:rPr lang="en-US" sz="1600" dirty="0">
                <a:solidFill>
                  <a:srgbClr val="000000"/>
                </a:solidFill>
                <a:latin typeface="Source Serif 4 Semi Bold" pitchFamily="34" charset="0"/>
                <a:ea typeface="Source Serif 4 Semi Bold" pitchFamily="34" charset="-122"/>
                <a:cs typeface="Source Serif 4 Semi Bold" pitchFamily="34" charset="-120"/>
              </a:rPr>
              <a:t>具体施策</a:t>
            </a:r>
            <a:endParaRPr lang="en-US" sz="1600" dirty="0"/>
          </a:p>
        </p:txBody>
      </p:sp>
      <p:sp>
        <p:nvSpPr>
          <p:cNvPr id="12" name="Text 9"/>
          <p:cNvSpPr/>
          <p:nvPr/>
        </p:nvSpPr>
        <p:spPr>
          <a:xfrm>
            <a:off x="699492" y="4671893"/>
            <a:ext cx="6402348" cy="279797"/>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272525"/>
                </a:solidFill>
                <a:latin typeface="Source Sans 3" pitchFamily="34" charset="0"/>
                <a:ea typeface="Source Sans 3" pitchFamily="34" charset="-122"/>
                <a:cs typeface="Source Sans 3" pitchFamily="34" charset="-120"/>
              </a:rPr>
              <a:t>1日1回の労いと定期的な個別面談・OJT研修の実施</a:t>
            </a:r>
            <a:endParaRPr lang="en-US" sz="1350" dirty="0"/>
          </a:p>
        </p:txBody>
      </p:sp>
      <p:sp>
        <p:nvSpPr>
          <p:cNvPr id="13" name="Text 10"/>
          <p:cNvSpPr/>
          <p:nvPr/>
        </p:nvSpPr>
        <p:spPr>
          <a:xfrm>
            <a:off x="699492" y="5012888"/>
            <a:ext cx="6402348" cy="279797"/>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272525"/>
                </a:solidFill>
                <a:latin typeface="Source Sans 3" pitchFamily="34" charset="0"/>
                <a:ea typeface="Source Sans 3" pitchFamily="34" charset="-122"/>
                <a:cs typeface="Source Sans 3" pitchFamily="34" charset="-120"/>
              </a:rPr>
              <a:t>評価の高いスタッフの接客に付き添い、ご家族の生の声を体感</a:t>
            </a:r>
            <a:endParaRPr lang="en-US" sz="1350" dirty="0"/>
          </a:p>
        </p:txBody>
      </p:sp>
      <p:pic>
        <p:nvPicPr>
          <p:cNvPr id="14" name="Image 1" descr="preencoded.png">    </p:cNvPr>
          <p:cNvPicPr>
            <a:picLocks noChangeAspect="1"/>
          </p:cNvPicPr>
          <p:nvPr/>
        </p:nvPicPr>
        <p:blipFill>
          <a:blip r:embed="rId3"/>
          <a:stretch>
            <a:fillRect/>
          </a:stretch>
        </p:blipFill>
        <p:spPr>
          <a:xfrm>
            <a:off x="7536180" y="1867972"/>
            <a:ext cx="6402348" cy="640234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25579" y="567571"/>
            <a:ext cx="4856440" cy="606981"/>
          </a:xfrm>
          <a:prstGeom prst="rect">
            <a:avLst/>
          </a:prstGeom>
          <a:noFill/>
          <a:ln/>
        </p:spPr>
        <p:txBody>
          <a:bodyPr wrap="none" lIns="0" tIns="0" rIns="0" bIns="0" rtlCol="0" anchor="t"/>
          <a:lstStyle/>
          <a:p>
            <a:pPr algn="l" indent="0" marL="0">
              <a:lnSpc>
                <a:spcPts val="4750"/>
              </a:lnSpc>
              <a:buNone/>
            </a:pPr>
            <a:r>
              <a:rPr lang="en-US" sz="3800" dirty="0">
                <a:solidFill>
                  <a:srgbClr val="000000"/>
                </a:solidFill>
                <a:latin typeface="Source Serif 4 Semi Bold" pitchFamily="34" charset="0"/>
                <a:ea typeface="Source Serif 4 Semi Bold" pitchFamily="34" charset="-122"/>
                <a:cs typeface="Source Serif 4 Semi Bold" pitchFamily="34" charset="-120"/>
              </a:rPr>
              <a:t>スキルアップ計画</a:t>
            </a:r>
            <a:endParaRPr lang="en-US" sz="3800" dirty="0"/>
          </a:p>
        </p:txBody>
      </p:sp>
      <p:sp>
        <p:nvSpPr>
          <p:cNvPr id="3" name="Text 1"/>
          <p:cNvSpPr/>
          <p:nvPr/>
        </p:nvSpPr>
        <p:spPr>
          <a:xfrm>
            <a:off x="825579" y="1587341"/>
            <a:ext cx="12979241" cy="330279"/>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業務の標準化と個々の成長を両立し、施設全体の対応力を高めます。</a:t>
            </a:r>
            <a:endParaRPr lang="en-US" sz="1600" dirty="0"/>
          </a:p>
        </p:txBody>
      </p:sp>
      <p:pic>
        <p:nvPicPr>
          <p:cNvPr id="4" name="Image 0" descr="preencoded.png">    </p:cNvPr>
          <p:cNvPicPr>
            <a:picLocks noChangeAspect="1"/>
          </p:cNvPicPr>
          <p:nvPr/>
        </p:nvPicPr>
        <p:blipFill>
          <a:blip r:embed="rId1"/>
          <a:stretch>
            <a:fillRect/>
          </a:stretch>
        </p:blipFill>
        <p:spPr>
          <a:xfrm>
            <a:off x="825579" y="2459355"/>
            <a:ext cx="6386393" cy="1143000"/>
          </a:xfrm>
          <a:prstGeom prst="rect">
            <a:avLst/>
          </a:prstGeom>
        </p:spPr>
      </p:pic>
      <p:sp>
        <p:nvSpPr>
          <p:cNvPr id="5" name="Text 2"/>
          <p:cNvSpPr/>
          <p:nvPr/>
        </p:nvSpPr>
        <p:spPr>
          <a:xfrm>
            <a:off x="1031915" y="3284815"/>
            <a:ext cx="2428161" cy="303371"/>
          </a:xfrm>
          <a:prstGeom prst="rect">
            <a:avLst/>
          </a:prstGeom>
          <a:noFill/>
          <a:ln/>
        </p:spPr>
        <p:txBody>
          <a:bodyPr wrap="none" lIns="0" tIns="0" rIns="0" bIns="0" rtlCol="0" anchor="t"/>
          <a:lstStyle/>
          <a:p>
            <a:pPr algn="l" indent="0" marL="0">
              <a:lnSpc>
                <a:spcPts val="235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ステップ①②</a:t>
            </a:r>
            <a:endParaRPr lang="en-US" sz="1900" dirty="0"/>
          </a:p>
        </p:txBody>
      </p:sp>
      <p:sp>
        <p:nvSpPr>
          <p:cNvPr id="6" name="Text 3"/>
          <p:cNvSpPr/>
          <p:nvPr/>
        </p:nvSpPr>
        <p:spPr>
          <a:xfrm>
            <a:off x="1031915" y="3712012"/>
            <a:ext cx="5973723" cy="330279"/>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新人・施設運営・葬祭基礎</a:t>
            </a:r>
            <a:endParaRPr lang="en-US" sz="1600" dirty="0"/>
          </a:p>
        </p:txBody>
      </p:sp>
      <p:pic>
        <p:nvPicPr>
          <p:cNvPr id="7" name="Image 1" descr="preencoded.png">    </p:cNvPr>
          <p:cNvPicPr>
            <a:picLocks noChangeAspect="1"/>
          </p:cNvPicPr>
          <p:nvPr/>
        </p:nvPicPr>
        <p:blipFill>
          <a:blip r:embed="rId2"/>
          <a:stretch>
            <a:fillRect/>
          </a:stretch>
        </p:blipFill>
        <p:spPr>
          <a:xfrm>
            <a:off x="7418308" y="2149793"/>
            <a:ext cx="6386513" cy="1143000"/>
          </a:xfrm>
          <a:prstGeom prst="rect">
            <a:avLst/>
          </a:prstGeom>
        </p:spPr>
      </p:pic>
      <p:sp>
        <p:nvSpPr>
          <p:cNvPr id="8" name="Text 4"/>
          <p:cNvSpPr/>
          <p:nvPr/>
        </p:nvSpPr>
        <p:spPr>
          <a:xfrm>
            <a:off x="7624643" y="2975253"/>
            <a:ext cx="2428161" cy="303371"/>
          </a:xfrm>
          <a:prstGeom prst="rect">
            <a:avLst/>
          </a:prstGeom>
          <a:noFill/>
          <a:ln/>
        </p:spPr>
        <p:txBody>
          <a:bodyPr wrap="none" lIns="0" tIns="0" rIns="0" bIns="0" rtlCol="0" anchor="t"/>
          <a:lstStyle/>
          <a:p>
            <a:pPr algn="l" indent="0" marL="0">
              <a:lnSpc>
                <a:spcPts val="235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ステップ③④</a:t>
            </a:r>
            <a:endParaRPr lang="en-US" sz="1900" dirty="0"/>
          </a:p>
        </p:txBody>
      </p:sp>
      <p:sp>
        <p:nvSpPr>
          <p:cNvPr id="9" name="Text 5"/>
          <p:cNvSpPr/>
          <p:nvPr/>
        </p:nvSpPr>
        <p:spPr>
          <a:xfrm>
            <a:off x="7624643" y="3402449"/>
            <a:ext cx="5973842" cy="330279"/>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サプライズ提案上級・対面事前相談習得</a:t>
            </a:r>
            <a:endParaRPr lang="en-US" sz="1600" dirty="0"/>
          </a:p>
        </p:txBody>
      </p:sp>
      <p:pic>
        <p:nvPicPr>
          <p:cNvPr id="10" name="Image 2" descr="preencoded.png">    </p:cNvPr>
          <p:cNvPicPr>
            <a:picLocks noChangeAspect="1"/>
          </p:cNvPicPr>
          <p:nvPr/>
        </p:nvPicPr>
        <p:blipFill>
          <a:blip r:embed="rId3"/>
          <a:stretch>
            <a:fillRect/>
          </a:stretch>
        </p:blipFill>
        <p:spPr>
          <a:xfrm>
            <a:off x="825579" y="4764524"/>
            <a:ext cx="6386393" cy="1143000"/>
          </a:xfrm>
          <a:prstGeom prst="rect">
            <a:avLst/>
          </a:prstGeom>
        </p:spPr>
      </p:pic>
      <p:sp>
        <p:nvSpPr>
          <p:cNvPr id="11" name="Text 6"/>
          <p:cNvSpPr/>
          <p:nvPr/>
        </p:nvSpPr>
        <p:spPr>
          <a:xfrm>
            <a:off x="1031915" y="5589984"/>
            <a:ext cx="2428161" cy="303371"/>
          </a:xfrm>
          <a:prstGeom prst="rect">
            <a:avLst/>
          </a:prstGeom>
          <a:noFill/>
          <a:ln/>
        </p:spPr>
        <p:txBody>
          <a:bodyPr wrap="none" lIns="0" tIns="0" rIns="0" bIns="0" rtlCol="0" anchor="t"/>
          <a:lstStyle/>
          <a:p>
            <a:pPr algn="l" indent="0" marL="0">
              <a:lnSpc>
                <a:spcPts val="235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ステップ⑤⑥</a:t>
            </a:r>
            <a:endParaRPr lang="en-US" sz="1900" dirty="0"/>
          </a:p>
        </p:txBody>
      </p:sp>
      <p:sp>
        <p:nvSpPr>
          <p:cNvPr id="12" name="Text 7"/>
          <p:cNvSpPr/>
          <p:nvPr/>
        </p:nvSpPr>
        <p:spPr>
          <a:xfrm>
            <a:off x="1031915" y="6017181"/>
            <a:ext cx="5973723" cy="330279"/>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法事担当・施行補助・枕飾り・時間取り</a:t>
            </a:r>
            <a:endParaRPr lang="en-US" sz="1600" dirty="0"/>
          </a:p>
        </p:txBody>
      </p:sp>
      <p:pic>
        <p:nvPicPr>
          <p:cNvPr id="13" name="Image 3" descr="preencoded.png">    </p:cNvPr>
          <p:cNvPicPr>
            <a:picLocks noChangeAspect="1"/>
          </p:cNvPicPr>
          <p:nvPr/>
        </p:nvPicPr>
        <p:blipFill>
          <a:blip r:embed="rId4"/>
          <a:stretch>
            <a:fillRect/>
          </a:stretch>
        </p:blipFill>
        <p:spPr>
          <a:xfrm>
            <a:off x="7418308" y="4454962"/>
            <a:ext cx="6386513" cy="1143000"/>
          </a:xfrm>
          <a:prstGeom prst="rect">
            <a:avLst/>
          </a:prstGeom>
        </p:spPr>
      </p:pic>
      <p:sp>
        <p:nvSpPr>
          <p:cNvPr id="14" name="Text 8"/>
          <p:cNvSpPr/>
          <p:nvPr/>
        </p:nvSpPr>
        <p:spPr>
          <a:xfrm>
            <a:off x="7624643" y="5280422"/>
            <a:ext cx="2428161" cy="303371"/>
          </a:xfrm>
          <a:prstGeom prst="rect">
            <a:avLst/>
          </a:prstGeom>
          <a:noFill/>
          <a:ln/>
        </p:spPr>
        <p:txBody>
          <a:bodyPr wrap="none" lIns="0" tIns="0" rIns="0" bIns="0" rtlCol="0" anchor="t"/>
          <a:lstStyle/>
          <a:p>
            <a:pPr algn="l" indent="0" marL="0">
              <a:lnSpc>
                <a:spcPts val="235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ステップ⑦⑧</a:t>
            </a:r>
            <a:endParaRPr lang="en-US" sz="1900" dirty="0"/>
          </a:p>
        </p:txBody>
      </p:sp>
      <p:sp>
        <p:nvSpPr>
          <p:cNvPr id="15" name="Text 9"/>
          <p:cNvSpPr/>
          <p:nvPr/>
        </p:nvSpPr>
        <p:spPr>
          <a:xfrm>
            <a:off x="7624643" y="5707618"/>
            <a:ext cx="5973842" cy="330279"/>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後飾り担当・納棺・お別れ式担当</a:t>
            </a:r>
            <a:endParaRPr lang="en-US" sz="1600" dirty="0"/>
          </a:p>
        </p:txBody>
      </p:sp>
      <p:sp>
        <p:nvSpPr>
          <p:cNvPr id="16" name="Shape 10"/>
          <p:cNvSpPr/>
          <p:nvPr/>
        </p:nvSpPr>
        <p:spPr>
          <a:xfrm>
            <a:off x="825579" y="6785967"/>
            <a:ext cx="12979241" cy="877014"/>
          </a:xfrm>
          <a:prstGeom prst="roundRect">
            <a:avLst>
              <a:gd name="adj" fmla="val 9884"/>
            </a:avLst>
          </a:prstGeom>
          <a:solidFill>
            <a:srgbClr val="E8BEF4"/>
          </a:solidFill>
          <a:ln/>
        </p:spPr>
      </p:sp>
      <p:pic>
        <p:nvPicPr>
          <p:cNvPr id="17" name="Image 4" descr="preencoded.png">    </p:cNvPr>
          <p:cNvPicPr>
            <a:picLocks noChangeAspect="1"/>
          </p:cNvPicPr>
          <p:nvPr/>
        </p:nvPicPr>
        <p:blipFill>
          <a:blip r:embed="rId5"/>
          <a:stretch>
            <a:fillRect/>
          </a:stretch>
        </p:blipFill>
        <p:spPr>
          <a:xfrm>
            <a:off x="1031915" y="7091839"/>
            <a:ext cx="257889" cy="206335"/>
          </a:xfrm>
          <a:prstGeom prst="rect">
            <a:avLst/>
          </a:prstGeom>
        </p:spPr>
      </p:pic>
      <p:sp>
        <p:nvSpPr>
          <p:cNvPr id="18" name="Text 11"/>
          <p:cNvSpPr/>
          <p:nvPr/>
        </p:nvSpPr>
        <p:spPr>
          <a:xfrm>
            <a:off x="1496139" y="7043857"/>
            <a:ext cx="12102346" cy="330279"/>
          </a:xfrm>
          <a:prstGeom prst="rect">
            <a:avLst/>
          </a:prstGeom>
          <a:noFill/>
          <a:ln/>
        </p:spPr>
        <p:txBody>
          <a:bodyPr wrap="none" lIns="0" tIns="0" rIns="0" bIns="0" rtlCol="0" anchor="t"/>
          <a:lstStyle/>
          <a:p>
            <a:pPr algn="l" indent="0" marL="0">
              <a:lnSpc>
                <a:spcPts val="2600"/>
              </a:lnSpc>
              <a:buNone/>
            </a:pPr>
            <a:r>
              <a:rPr lang="en-US" sz="1600" b="1" dirty="0">
                <a:solidFill>
                  <a:srgbClr val="000000"/>
                </a:solidFill>
                <a:latin typeface="Source Sans 3" pitchFamily="34" charset="0"/>
                <a:ea typeface="Source Sans 3" pitchFamily="34" charset="-122"/>
                <a:cs typeface="Source Sans 3" pitchFamily="34" charset="-120"/>
              </a:rPr>
              <a:t>実施内容:</a:t>
            </a:r>
            <a:pPr algn="l" indent="0" marL="0">
              <a:lnSpc>
                <a:spcPts val="2600"/>
              </a:lnSpc>
              <a:buNone/>
            </a:pPr>
            <a:r>
              <a:rPr lang="en-US" sz="1600" dirty="0">
                <a:solidFill>
                  <a:srgbClr val="000000"/>
                </a:solidFill>
                <a:latin typeface="Source Sans 3" pitchFamily="34" charset="0"/>
                <a:ea typeface="Source Sans 3" pitchFamily="34" charset="-122"/>
                <a:cs typeface="Source Sans 3" pitchFamily="34" charset="-120"/>
              </a:rPr>
              <a:t> 研修動画の制作配信、オンラインを含めた定期的な研修、OJT+フィードバックの強化を行います。</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195989"/>
          </a:xfrm>
          <a:prstGeom prst="rect">
            <a:avLst/>
          </a:prstGeom>
        </p:spPr>
      </p:pic>
      <p:sp>
        <p:nvSpPr>
          <p:cNvPr id="3" name="Shape 0"/>
          <p:cNvSpPr/>
          <p:nvPr/>
        </p:nvSpPr>
        <p:spPr>
          <a:xfrm>
            <a:off x="702707" y="2679025"/>
            <a:ext cx="1139190" cy="345281"/>
          </a:xfrm>
          <a:prstGeom prst="roundRect">
            <a:avLst>
              <a:gd name="adj" fmla="val 17096"/>
            </a:avLst>
          </a:prstGeom>
          <a:noFill/>
          <a:ln w="7620">
            <a:solidFill>
              <a:srgbClr val="BE49DF"/>
            </a:solidFill>
            <a:prstDash val="solid"/>
          </a:ln>
        </p:spPr>
      </p:sp>
      <p:pic>
        <p:nvPicPr>
          <p:cNvPr id="4"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5697" y="2781419"/>
            <a:ext cx="140494" cy="140494"/>
          </a:xfrm>
          <a:prstGeom prst="rect">
            <a:avLst/>
          </a:prstGeom>
        </p:spPr>
      </p:pic>
      <p:sp>
        <p:nvSpPr>
          <p:cNvPr id="5" name="Text 1"/>
          <p:cNvSpPr/>
          <p:nvPr/>
        </p:nvSpPr>
        <p:spPr>
          <a:xfrm>
            <a:off x="1026438" y="2739271"/>
            <a:ext cx="702469" cy="224790"/>
          </a:xfrm>
          <a:prstGeom prst="rect">
            <a:avLst/>
          </a:prstGeom>
          <a:noFill/>
          <a:ln/>
        </p:spPr>
        <p:txBody>
          <a:bodyPr wrap="none" lIns="0" tIns="0" rIns="0" bIns="0" rtlCol="0" anchor="t"/>
          <a:lstStyle/>
          <a:p>
            <a:pPr algn="l" indent="0" marL="0">
              <a:lnSpc>
                <a:spcPts val="1750"/>
              </a:lnSpc>
              <a:buNone/>
            </a:pPr>
            <a:r>
              <a:rPr lang="en-US" sz="1100" dirty="0">
                <a:solidFill>
                  <a:srgbClr val="BE49DF"/>
                </a:solidFill>
                <a:latin typeface="Source Sans 3" pitchFamily="34" charset="0"/>
                <a:ea typeface="Source Sans 3" pitchFamily="34" charset="-122"/>
                <a:cs typeface="Source Sans 3" pitchFamily="34" charset="-120"/>
              </a:rPr>
              <a:t>重点施策⑤</a:t>
            </a:r>
            <a:endParaRPr lang="en-US" sz="1100" dirty="0"/>
          </a:p>
        </p:txBody>
      </p:sp>
      <p:sp>
        <p:nvSpPr>
          <p:cNvPr id="6" name="Text 2"/>
          <p:cNvSpPr/>
          <p:nvPr/>
        </p:nvSpPr>
        <p:spPr>
          <a:xfrm>
            <a:off x="702707" y="3094553"/>
            <a:ext cx="7852053" cy="516731"/>
          </a:xfrm>
          <a:prstGeom prst="rect">
            <a:avLst/>
          </a:prstGeom>
          <a:noFill/>
          <a:ln/>
        </p:spPr>
        <p:txBody>
          <a:bodyPr wrap="none" lIns="0" tIns="0" rIns="0" bIns="0" rtlCol="0" anchor="t"/>
          <a:lstStyle/>
          <a:p>
            <a:pPr algn="l" indent="0" marL="0">
              <a:lnSpc>
                <a:spcPts val="4050"/>
              </a:lnSpc>
              <a:buNone/>
            </a:pPr>
            <a:r>
              <a:rPr lang="en-US" sz="3250" dirty="0">
                <a:solidFill>
                  <a:srgbClr val="000000"/>
                </a:solidFill>
                <a:latin typeface="Source Serif 4 Semi Bold" pitchFamily="34" charset="0"/>
                <a:ea typeface="Source Serif 4 Semi Bold" pitchFamily="34" charset="-122"/>
                <a:cs typeface="Source Serif 4 Semi Bold" pitchFamily="34" charset="-120"/>
              </a:rPr>
              <a:t>お客様からのご指摘に対する誠意ある対応</a:t>
            </a:r>
            <a:endParaRPr lang="en-US" sz="3250" dirty="0"/>
          </a:p>
        </p:txBody>
      </p:sp>
      <p:sp>
        <p:nvSpPr>
          <p:cNvPr id="7" name="Text 3"/>
          <p:cNvSpPr/>
          <p:nvPr/>
        </p:nvSpPr>
        <p:spPr>
          <a:xfrm>
            <a:off x="702707" y="3874770"/>
            <a:ext cx="13224986" cy="281107"/>
          </a:xfrm>
          <a:prstGeom prst="rect">
            <a:avLst/>
          </a:prstGeom>
          <a:noFill/>
          <a:ln/>
        </p:spPr>
        <p:txBody>
          <a:bodyPr wrap="none" lIns="0" tIns="0" rIns="0" bIns="0" rtlCol="0" anchor="t"/>
          <a:lstStyle/>
          <a:p>
            <a:pPr algn="l" indent="0" marL="0">
              <a:lnSpc>
                <a:spcPts val="2200"/>
              </a:lnSpc>
              <a:buNone/>
            </a:pPr>
            <a:r>
              <a:rPr lang="en-US" sz="1350" dirty="0">
                <a:solidFill>
                  <a:srgbClr val="272525"/>
                </a:solidFill>
                <a:latin typeface="Source Sans 3" pitchFamily="34" charset="0"/>
                <a:ea typeface="Source Sans 3" pitchFamily="34" charset="-122"/>
                <a:cs typeface="Source Sans 3" pitchFamily="34" charset="-120"/>
              </a:rPr>
              <a:t>ご指摘を「クレーム」ではなく「改善の機会」と捉え、信頼回復と再発防止につなげます。</a:t>
            </a:r>
            <a:endParaRPr lang="en-US" sz="1350" dirty="0"/>
          </a:p>
        </p:txBody>
      </p:sp>
      <p:pic>
        <p:nvPicPr>
          <p:cNvPr id="8" name="Image 2" descr="preencoded.png">    </p:cNvPr>
          <p:cNvPicPr>
            <a:picLocks noChangeAspect="1"/>
          </p:cNvPicPr>
          <p:nvPr/>
        </p:nvPicPr>
        <p:blipFill>
          <a:blip r:embed="rId4"/>
          <a:stretch>
            <a:fillRect/>
          </a:stretch>
        </p:blipFill>
        <p:spPr>
          <a:xfrm>
            <a:off x="702707" y="4353520"/>
            <a:ext cx="6612493" cy="702707"/>
          </a:xfrm>
          <a:prstGeom prst="rect">
            <a:avLst/>
          </a:prstGeom>
        </p:spPr>
      </p:pic>
      <p:sp>
        <p:nvSpPr>
          <p:cNvPr id="9" name="Text 4"/>
          <p:cNvSpPr/>
          <p:nvPr/>
        </p:nvSpPr>
        <p:spPr>
          <a:xfrm>
            <a:off x="878324" y="5231844"/>
            <a:ext cx="2066806" cy="258366"/>
          </a:xfrm>
          <a:prstGeom prst="rect">
            <a:avLst/>
          </a:prstGeom>
          <a:noFill/>
          <a:ln/>
        </p:spPr>
        <p:txBody>
          <a:bodyPr wrap="none" lIns="0" tIns="0" rIns="0" bIns="0" rtlCol="0" anchor="t"/>
          <a:lstStyle/>
          <a:p>
            <a:pPr algn="l" indent="0" marL="0">
              <a:lnSpc>
                <a:spcPts val="2000"/>
              </a:lnSpc>
              <a:buNone/>
            </a:pPr>
            <a:r>
              <a:rPr lang="en-US" sz="1600" dirty="0">
                <a:solidFill>
                  <a:srgbClr val="272525"/>
                </a:solidFill>
                <a:latin typeface="Source Serif 4 Semi Bold" pitchFamily="34" charset="0"/>
                <a:ea typeface="Source Serif 4 Semi Bold" pitchFamily="34" charset="-122"/>
                <a:cs typeface="Source Serif 4 Semi Bold" pitchFamily="34" charset="-120"/>
              </a:rPr>
              <a:t>傾聴</a:t>
            </a:r>
            <a:endParaRPr lang="en-US" sz="1600" dirty="0"/>
          </a:p>
        </p:txBody>
      </p:sp>
      <p:sp>
        <p:nvSpPr>
          <p:cNvPr id="10" name="Text 5"/>
          <p:cNvSpPr/>
          <p:nvPr/>
        </p:nvSpPr>
        <p:spPr>
          <a:xfrm>
            <a:off x="878324" y="5595580"/>
            <a:ext cx="6261259" cy="281107"/>
          </a:xfrm>
          <a:prstGeom prst="rect">
            <a:avLst/>
          </a:prstGeom>
          <a:noFill/>
          <a:ln/>
        </p:spPr>
        <p:txBody>
          <a:bodyPr wrap="none" lIns="0" tIns="0" rIns="0" bIns="0" rtlCol="0" anchor="t"/>
          <a:lstStyle/>
          <a:p>
            <a:pPr algn="l" indent="0" marL="0">
              <a:lnSpc>
                <a:spcPts val="2200"/>
              </a:lnSpc>
              <a:buNone/>
            </a:pPr>
            <a:r>
              <a:rPr lang="en-US" sz="1350" dirty="0">
                <a:solidFill>
                  <a:srgbClr val="272525"/>
                </a:solidFill>
                <a:latin typeface="Source Sans 3" pitchFamily="34" charset="0"/>
                <a:ea typeface="Source Sans 3" pitchFamily="34" charset="-122"/>
                <a:cs typeface="Source Sans 3" pitchFamily="34" charset="-120"/>
              </a:rPr>
              <a:t>真摯に受け止め、謝意と謝罪の意を伝えます</a:t>
            </a:r>
            <a:endParaRPr lang="en-US" sz="1350" dirty="0"/>
          </a:p>
        </p:txBody>
      </p:sp>
      <p:pic>
        <p:nvPicPr>
          <p:cNvPr id="11" name="Image 3" descr="preencoded.png">    </p:cNvPr>
          <p:cNvPicPr>
            <a:picLocks noChangeAspect="1"/>
          </p:cNvPicPr>
          <p:nvPr/>
        </p:nvPicPr>
        <p:blipFill>
          <a:blip r:embed="rId5"/>
          <a:stretch>
            <a:fillRect/>
          </a:stretch>
        </p:blipFill>
        <p:spPr>
          <a:xfrm>
            <a:off x="7315200" y="4353520"/>
            <a:ext cx="6612493" cy="702707"/>
          </a:xfrm>
          <a:prstGeom prst="rect">
            <a:avLst/>
          </a:prstGeom>
        </p:spPr>
      </p:pic>
      <p:sp>
        <p:nvSpPr>
          <p:cNvPr id="12" name="Text 6"/>
          <p:cNvSpPr/>
          <p:nvPr/>
        </p:nvSpPr>
        <p:spPr>
          <a:xfrm>
            <a:off x="7490817" y="5231844"/>
            <a:ext cx="2066806" cy="258366"/>
          </a:xfrm>
          <a:prstGeom prst="rect">
            <a:avLst/>
          </a:prstGeom>
          <a:noFill/>
          <a:ln/>
        </p:spPr>
        <p:txBody>
          <a:bodyPr wrap="none" lIns="0" tIns="0" rIns="0" bIns="0" rtlCol="0" anchor="t"/>
          <a:lstStyle/>
          <a:p>
            <a:pPr algn="l" indent="0" marL="0">
              <a:lnSpc>
                <a:spcPts val="2000"/>
              </a:lnSpc>
              <a:buNone/>
            </a:pPr>
            <a:r>
              <a:rPr lang="en-US" sz="1600" dirty="0">
                <a:solidFill>
                  <a:srgbClr val="272525"/>
                </a:solidFill>
                <a:latin typeface="Source Serif 4 Semi Bold" pitchFamily="34" charset="0"/>
                <a:ea typeface="Source Serif 4 Semi Bold" pitchFamily="34" charset="-122"/>
                <a:cs typeface="Source Serif 4 Semi Bold" pitchFamily="34" charset="-120"/>
              </a:rPr>
              <a:t>調査と分析</a:t>
            </a:r>
            <a:endParaRPr lang="en-US" sz="1600" dirty="0"/>
          </a:p>
        </p:txBody>
      </p:sp>
      <p:sp>
        <p:nvSpPr>
          <p:cNvPr id="13" name="Text 7"/>
          <p:cNvSpPr/>
          <p:nvPr/>
        </p:nvSpPr>
        <p:spPr>
          <a:xfrm>
            <a:off x="7490817" y="5595580"/>
            <a:ext cx="6261259" cy="281107"/>
          </a:xfrm>
          <a:prstGeom prst="rect">
            <a:avLst/>
          </a:prstGeom>
          <a:noFill/>
          <a:ln/>
        </p:spPr>
        <p:txBody>
          <a:bodyPr wrap="none" lIns="0" tIns="0" rIns="0" bIns="0" rtlCol="0" anchor="t"/>
          <a:lstStyle/>
          <a:p>
            <a:pPr algn="l" indent="0" marL="0">
              <a:lnSpc>
                <a:spcPts val="2200"/>
              </a:lnSpc>
              <a:buNone/>
            </a:pPr>
            <a:r>
              <a:rPr lang="en-US" sz="1350" dirty="0">
                <a:solidFill>
                  <a:srgbClr val="272525"/>
                </a:solidFill>
                <a:latin typeface="Source Sans 3" pitchFamily="34" charset="0"/>
                <a:ea typeface="Source Sans 3" pitchFamily="34" charset="-122"/>
                <a:cs typeface="Source Sans 3" pitchFamily="34" charset="-120"/>
              </a:rPr>
              <a:t>ご指摘内容の調査と発生要因の分析を実施</a:t>
            </a:r>
            <a:endParaRPr lang="en-US" sz="1350" dirty="0"/>
          </a:p>
        </p:txBody>
      </p:sp>
      <p:pic>
        <p:nvPicPr>
          <p:cNvPr id="14" name="Image 4" descr="preencoded.png">    </p:cNvPr>
          <p:cNvPicPr>
            <a:picLocks noChangeAspect="1"/>
          </p:cNvPicPr>
          <p:nvPr/>
        </p:nvPicPr>
        <p:blipFill>
          <a:blip r:embed="rId6"/>
          <a:stretch>
            <a:fillRect/>
          </a:stretch>
        </p:blipFill>
        <p:spPr>
          <a:xfrm>
            <a:off x="702707" y="6052304"/>
            <a:ext cx="6612493" cy="702707"/>
          </a:xfrm>
          <a:prstGeom prst="rect">
            <a:avLst/>
          </a:prstGeom>
        </p:spPr>
      </p:pic>
      <p:sp>
        <p:nvSpPr>
          <p:cNvPr id="15" name="Text 8"/>
          <p:cNvSpPr/>
          <p:nvPr/>
        </p:nvSpPr>
        <p:spPr>
          <a:xfrm>
            <a:off x="878324" y="6930628"/>
            <a:ext cx="2066806" cy="258366"/>
          </a:xfrm>
          <a:prstGeom prst="rect">
            <a:avLst/>
          </a:prstGeom>
          <a:noFill/>
          <a:ln/>
        </p:spPr>
        <p:txBody>
          <a:bodyPr wrap="none" lIns="0" tIns="0" rIns="0" bIns="0" rtlCol="0" anchor="t"/>
          <a:lstStyle/>
          <a:p>
            <a:pPr algn="l" indent="0" marL="0">
              <a:lnSpc>
                <a:spcPts val="2000"/>
              </a:lnSpc>
              <a:buNone/>
            </a:pPr>
            <a:r>
              <a:rPr lang="en-US" sz="1600" dirty="0">
                <a:solidFill>
                  <a:srgbClr val="272525"/>
                </a:solidFill>
                <a:latin typeface="Source Serif 4 Semi Bold" pitchFamily="34" charset="0"/>
                <a:ea typeface="Source Serif 4 Semi Bold" pitchFamily="34" charset="-122"/>
                <a:cs typeface="Source Serif 4 Semi Bold" pitchFamily="34" charset="-120"/>
              </a:rPr>
              <a:t>組織対応</a:t>
            </a:r>
            <a:endParaRPr lang="en-US" sz="1600" dirty="0"/>
          </a:p>
        </p:txBody>
      </p:sp>
      <p:sp>
        <p:nvSpPr>
          <p:cNvPr id="16" name="Text 9"/>
          <p:cNvSpPr/>
          <p:nvPr/>
        </p:nvSpPr>
        <p:spPr>
          <a:xfrm>
            <a:off x="878324" y="7294364"/>
            <a:ext cx="6261259" cy="281107"/>
          </a:xfrm>
          <a:prstGeom prst="rect">
            <a:avLst/>
          </a:prstGeom>
          <a:noFill/>
          <a:ln/>
        </p:spPr>
        <p:txBody>
          <a:bodyPr wrap="none" lIns="0" tIns="0" rIns="0" bIns="0" rtlCol="0" anchor="t"/>
          <a:lstStyle/>
          <a:p>
            <a:pPr algn="l" indent="0" marL="0">
              <a:lnSpc>
                <a:spcPts val="2200"/>
              </a:lnSpc>
              <a:buNone/>
            </a:pPr>
            <a:r>
              <a:rPr lang="en-US" sz="1350" dirty="0">
                <a:solidFill>
                  <a:srgbClr val="272525"/>
                </a:solidFill>
                <a:latin typeface="Source Sans 3" pitchFamily="34" charset="0"/>
                <a:ea typeface="Source Sans 3" pitchFamily="34" charset="-122"/>
                <a:cs typeface="Source Sans 3" pitchFamily="34" charset="-120"/>
              </a:rPr>
              <a:t>直接謝罪・電話応対・手紙送付を組織として実施</a:t>
            </a:r>
            <a:endParaRPr lang="en-US" sz="1350" dirty="0"/>
          </a:p>
        </p:txBody>
      </p:sp>
      <p:pic>
        <p:nvPicPr>
          <p:cNvPr id="17" name="Image 5" descr="preencoded.png">    </p:cNvPr>
          <p:cNvPicPr>
            <a:picLocks noChangeAspect="1"/>
          </p:cNvPicPr>
          <p:nvPr/>
        </p:nvPicPr>
        <p:blipFill>
          <a:blip r:embed="rId7"/>
          <a:stretch>
            <a:fillRect/>
          </a:stretch>
        </p:blipFill>
        <p:spPr>
          <a:xfrm>
            <a:off x="7315200" y="6052304"/>
            <a:ext cx="6612493" cy="702707"/>
          </a:xfrm>
          <a:prstGeom prst="rect">
            <a:avLst/>
          </a:prstGeom>
        </p:spPr>
      </p:pic>
      <p:sp>
        <p:nvSpPr>
          <p:cNvPr id="18" name="Text 10"/>
          <p:cNvSpPr/>
          <p:nvPr/>
        </p:nvSpPr>
        <p:spPr>
          <a:xfrm>
            <a:off x="7490817" y="6930628"/>
            <a:ext cx="2066806" cy="258366"/>
          </a:xfrm>
          <a:prstGeom prst="rect">
            <a:avLst/>
          </a:prstGeom>
          <a:noFill/>
          <a:ln/>
        </p:spPr>
        <p:txBody>
          <a:bodyPr wrap="none" lIns="0" tIns="0" rIns="0" bIns="0" rtlCol="0" anchor="t"/>
          <a:lstStyle/>
          <a:p>
            <a:pPr algn="l" indent="0" marL="0">
              <a:lnSpc>
                <a:spcPts val="2000"/>
              </a:lnSpc>
              <a:buNone/>
            </a:pPr>
            <a:r>
              <a:rPr lang="en-US" sz="1600" dirty="0">
                <a:solidFill>
                  <a:srgbClr val="272525"/>
                </a:solidFill>
                <a:latin typeface="Source Serif 4 Semi Bold" pitchFamily="34" charset="0"/>
                <a:ea typeface="Source Serif 4 Semi Bold" pitchFamily="34" charset="-122"/>
                <a:cs typeface="Source Serif 4 Semi Bold" pitchFamily="34" charset="-120"/>
              </a:rPr>
              <a:t>再発防止</a:t>
            </a:r>
            <a:endParaRPr lang="en-US" sz="1600" dirty="0"/>
          </a:p>
        </p:txBody>
      </p:sp>
      <p:sp>
        <p:nvSpPr>
          <p:cNvPr id="19" name="Text 11"/>
          <p:cNvSpPr/>
          <p:nvPr/>
        </p:nvSpPr>
        <p:spPr>
          <a:xfrm>
            <a:off x="7490817" y="7294364"/>
            <a:ext cx="6261259" cy="281107"/>
          </a:xfrm>
          <a:prstGeom prst="rect">
            <a:avLst/>
          </a:prstGeom>
          <a:noFill/>
          <a:ln/>
        </p:spPr>
        <p:txBody>
          <a:bodyPr wrap="none" lIns="0" tIns="0" rIns="0" bIns="0" rtlCol="0" anchor="t"/>
          <a:lstStyle/>
          <a:p>
            <a:pPr algn="l" indent="0" marL="0">
              <a:lnSpc>
                <a:spcPts val="2200"/>
              </a:lnSpc>
              <a:buNone/>
            </a:pPr>
            <a:r>
              <a:rPr lang="en-US" sz="1350" dirty="0">
                <a:solidFill>
                  <a:srgbClr val="272525"/>
                </a:solidFill>
                <a:latin typeface="Source Sans 3" pitchFamily="34" charset="0"/>
                <a:ea typeface="Source Sans 3" pitchFamily="34" charset="-122"/>
                <a:cs typeface="Source Sans 3" pitchFamily="34" charset="-120"/>
              </a:rPr>
              <a:t>再発防止策の明文化と実行確認を徹底</a:t>
            </a:r>
            <a:endParaRPr lang="en-US" sz="13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Slide 1</vt:lpstr>
      <vt:lpstr>Slide 2</vt:lpstr>
      <vt:lpstr>Slide 3</vt:lpstr>
      <vt:lpstr>Slide 4</vt:lpstr>
      <vt:lpstr>Slide 5</vt:lpstr>
      <vt:lpstr>Slide 6</vt:lpstr>
      <vt:lpstr>Slide 7</vt:lpstr>
      <vt:lpstr>Slide 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2026-01-05T14:16:28Z</dcterms:created>
  <dcterms:modified xsi:type="dcterms:W3CDTF">2026-01-05T14:16:28Z</dcterms:modified>
</cp:coreProperties>
</file>